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83" r:id="rId2"/>
    <p:sldId id="408" r:id="rId3"/>
    <p:sldId id="468" r:id="rId4"/>
    <p:sldId id="469" r:id="rId5"/>
    <p:sldId id="467" r:id="rId6"/>
    <p:sldId id="410" r:id="rId7"/>
    <p:sldId id="411" r:id="rId8"/>
    <p:sldId id="413" r:id="rId9"/>
    <p:sldId id="416" r:id="rId10"/>
    <p:sldId id="423" r:id="rId11"/>
    <p:sldId id="424" r:id="rId12"/>
    <p:sldId id="425" r:id="rId13"/>
    <p:sldId id="443" r:id="rId14"/>
    <p:sldId id="444" r:id="rId15"/>
    <p:sldId id="445" r:id="rId16"/>
    <p:sldId id="446" r:id="rId17"/>
    <p:sldId id="447" r:id="rId18"/>
    <p:sldId id="448" r:id="rId19"/>
    <p:sldId id="449" r:id="rId20"/>
    <p:sldId id="450" r:id="rId21"/>
    <p:sldId id="427" r:id="rId22"/>
    <p:sldId id="430" r:id="rId23"/>
    <p:sldId id="432" r:id="rId24"/>
    <p:sldId id="455" r:id="rId25"/>
    <p:sldId id="460" r:id="rId26"/>
    <p:sldId id="461" r:id="rId27"/>
    <p:sldId id="462" r:id="rId28"/>
    <p:sldId id="463" r:id="rId29"/>
    <p:sldId id="464" r:id="rId30"/>
    <p:sldId id="465" r:id="rId31"/>
    <p:sldId id="470" r:id="rId32"/>
    <p:sldId id="471" r:id="rId33"/>
    <p:sldId id="472" r:id="rId34"/>
    <p:sldId id="466" r:id="rId35"/>
    <p:sldId id="452" r:id="rId36"/>
    <p:sldId id="453" r:id="rId37"/>
    <p:sldId id="454" r:id="rId38"/>
    <p:sldId id="478" r:id="rId39"/>
    <p:sldId id="477" r:id="rId40"/>
    <p:sldId id="475" r:id="rId41"/>
    <p:sldId id="476" r:id="rId42"/>
    <p:sldId id="479" r:id="rId43"/>
    <p:sldId id="480" r:id="rId44"/>
    <p:sldId id="458" r:id="rId45"/>
    <p:sldId id="456" r:id="rId46"/>
    <p:sldId id="457" r:id="rId47"/>
    <p:sldId id="474" r:id="rId48"/>
    <p:sldId id="473" r:id="rId49"/>
    <p:sldId id="381" r:id="rId50"/>
    <p:sldId id="459" r:id="rId51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Cartel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strRef>
              <c:f>Foglio1!$D$7</c:f>
              <c:strCache>
                <c:ptCount val="1"/>
                <c:pt idx="0">
                  <c:v>Nutraceuticals</c:v>
                </c:pt>
              </c:strCache>
            </c:strRef>
          </c:tx>
          <c:marker>
            <c:symbol val="none"/>
          </c:marker>
          <c:cat>
            <c:strRef>
              <c:f>Foglio1!$E$6:$G$6</c:f>
              <c:strCache>
                <c:ptCount val="3"/>
                <c:pt idx="0">
                  <c:v>30 anni</c:v>
                </c:pt>
                <c:pt idx="1">
                  <c:v>10 anni</c:v>
                </c:pt>
                <c:pt idx="2">
                  <c:v>5 anni</c:v>
                </c:pt>
              </c:strCache>
            </c:strRef>
          </c:cat>
          <c:val>
            <c:numRef>
              <c:f>Foglio1!$E$7:$G$7</c:f>
              <c:numCache>
                <c:formatCode>General</c:formatCode>
                <c:ptCount val="3"/>
                <c:pt idx="0">
                  <c:v>110</c:v>
                </c:pt>
                <c:pt idx="1">
                  <c:v>165</c:v>
                </c:pt>
                <c:pt idx="2">
                  <c:v>194</c:v>
                </c:pt>
              </c:numCache>
            </c:numRef>
          </c:val>
        </c:ser>
        <c:ser>
          <c:idx val="1"/>
          <c:order val="1"/>
          <c:tx>
            <c:strRef>
              <c:f>Foglio1!$D$8</c:f>
              <c:strCache>
                <c:ptCount val="1"/>
                <c:pt idx="0">
                  <c:v>Phytotherapy</c:v>
                </c:pt>
              </c:strCache>
            </c:strRef>
          </c:tx>
          <c:marker>
            <c:symbol val="none"/>
          </c:marker>
          <c:cat>
            <c:strRef>
              <c:f>Foglio1!$E$6:$G$6</c:f>
              <c:strCache>
                <c:ptCount val="3"/>
                <c:pt idx="0">
                  <c:v>30 anni</c:v>
                </c:pt>
                <c:pt idx="1">
                  <c:v>10 anni</c:v>
                </c:pt>
                <c:pt idx="2">
                  <c:v>5 anni</c:v>
                </c:pt>
              </c:strCache>
            </c:strRef>
          </c:cat>
          <c:val>
            <c:numRef>
              <c:f>Foglio1!$E$8:$G$8</c:f>
              <c:numCache>
                <c:formatCode>General</c:formatCode>
                <c:ptCount val="3"/>
                <c:pt idx="0">
                  <c:v>125</c:v>
                </c:pt>
                <c:pt idx="1">
                  <c:v>158</c:v>
                </c:pt>
                <c:pt idx="2">
                  <c:v>169</c:v>
                </c:pt>
              </c:numCache>
            </c:numRef>
          </c:val>
        </c:ser>
        <c:marker val="1"/>
        <c:axId val="59806464"/>
        <c:axId val="59892480"/>
      </c:lineChart>
      <c:catAx>
        <c:axId val="59806464"/>
        <c:scaling>
          <c:orientation val="minMax"/>
        </c:scaling>
        <c:axPos val="b"/>
        <c:tickLblPos val="nextTo"/>
        <c:crossAx val="59892480"/>
        <c:crosses val="autoZero"/>
        <c:auto val="1"/>
        <c:lblAlgn val="ctr"/>
        <c:lblOffset val="100"/>
      </c:catAx>
      <c:valAx>
        <c:axId val="59892480"/>
        <c:scaling>
          <c:orientation val="minMax"/>
        </c:scaling>
        <c:axPos val="l"/>
        <c:majorGridlines/>
        <c:numFmt formatCode="General" sourceLinked="1"/>
        <c:tickLblPos val="nextTo"/>
        <c:crossAx val="59806464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E054A7-FB08-4A93-BDCF-6C89C15963F9}" type="doc">
      <dgm:prSet loTypeId="urn:microsoft.com/office/officeart/2005/8/layout/arrow2" loCatId="process" qsTypeId="urn:microsoft.com/office/officeart/2005/8/quickstyle/simple1" qsCatId="simple" csTypeId="urn:microsoft.com/office/officeart/2005/8/colors/accent6_4" csCatId="accent6" phldr="0"/>
      <dgm:spPr/>
    </dgm:pt>
    <dgm:pt modelId="{B3E5CCC8-8CB9-4893-B0F9-F52C9BDD148E}">
      <dgm:prSet phldrT="[Testo]" phldr="1"/>
      <dgm:spPr/>
      <dgm:t>
        <a:bodyPr/>
        <a:lstStyle/>
        <a:p>
          <a:endParaRPr lang="it-IT" dirty="0"/>
        </a:p>
      </dgm:t>
    </dgm:pt>
    <dgm:pt modelId="{B1D3EE16-1435-4B45-B924-E5849C4B3DA6}" type="parTrans" cxnId="{0EA29749-388C-4EA8-AA84-68283A1F1F5E}">
      <dgm:prSet/>
      <dgm:spPr/>
      <dgm:t>
        <a:bodyPr/>
        <a:lstStyle/>
        <a:p>
          <a:endParaRPr lang="it-IT"/>
        </a:p>
      </dgm:t>
    </dgm:pt>
    <dgm:pt modelId="{00F89598-4CFB-4B17-95E4-AF0B6F484C7C}" type="sibTrans" cxnId="{0EA29749-388C-4EA8-AA84-68283A1F1F5E}">
      <dgm:prSet/>
      <dgm:spPr/>
      <dgm:t>
        <a:bodyPr/>
        <a:lstStyle/>
        <a:p>
          <a:endParaRPr lang="it-IT"/>
        </a:p>
      </dgm:t>
    </dgm:pt>
    <dgm:pt modelId="{1774451D-4B65-4CDC-B719-470252EF31DD}">
      <dgm:prSet phldrT="[Testo]" phldr="1"/>
      <dgm:spPr/>
      <dgm:t>
        <a:bodyPr/>
        <a:lstStyle/>
        <a:p>
          <a:endParaRPr lang="it-IT" dirty="0"/>
        </a:p>
      </dgm:t>
    </dgm:pt>
    <dgm:pt modelId="{2B5C9E5A-5068-4592-8C30-1CC1C8235A4A}" type="parTrans" cxnId="{D4CA8B4D-F317-4793-A2DD-88C56663F432}">
      <dgm:prSet/>
      <dgm:spPr/>
      <dgm:t>
        <a:bodyPr/>
        <a:lstStyle/>
        <a:p>
          <a:endParaRPr lang="it-IT"/>
        </a:p>
      </dgm:t>
    </dgm:pt>
    <dgm:pt modelId="{797A6126-A417-4C57-A59C-893134EF48A4}" type="sibTrans" cxnId="{D4CA8B4D-F317-4793-A2DD-88C56663F432}">
      <dgm:prSet/>
      <dgm:spPr/>
      <dgm:t>
        <a:bodyPr/>
        <a:lstStyle/>
        <a:p>
          <a:endParaRPr lang="it-IT"/>
        </a:p>
      </dgm:t>
    </dgm:pt>
    <dgm:pt modelId="{98C21CFB-4340-4043-8E3C-ACF3F9DDBA55}">
      <dgm:prSet phldrT="[Testo]" phldr="1"/>
      <dgm:spPr/>
      <dgm:t>
        <a:bodyPr/>
        <a:lstStyle/>
        <a:p>
          <a:endParaRPr lang="it-IT" dirty="0"/>
        </a:p>
      </dgm:t>
    </dgm:pt>
    <dgm:pt modelId="{53EAE1EF-4428-41D8-B16C-62DC6D22BAD3}" type="parTrans" cxnId="{55E4826F-5355-42CD-8A5C-63A6A17BDF8E}">
      <dgm:prSet/>
      <dgm:spPr/>
      <dgm:t>
        <a:bodyPr/>
        <a:lstStyle/>
        <a:p>
          <a:endParaRPr lang="it-IT"/>
        </a:p>
      </dgm:t>
    </dgm:pt>
    <dgm:pt modelId="{BAA10FA5-0D53-4D07-ABAF-FF431BDEFF1F}" type="sibTrans" cxnId="{55E4826F-5355-42CD-8A5C-63A6A17BDF8E}">
      <dgm:prSet/>
      <dgm:spPr/>
      <dgm:t>
        <a:bodyPr/>
        <a:lstStyle/>
        <a:p>
          <a:endParaRPr lang="it-IT"/>
        </a:p>
      </dgm:t>
    </dgm:pt>
    <dgm:pt modelId="{DAF055FC-5B48-4C64-85B6-0E4DF2803030}" type="pres">
      <dgm:prSet presAssocID="{78E054A7-FB08-4A93-BDCF-6C89C15963F9}" presName="arrowDiagram" presStyleCnt="0">
        <dgm:presLayoutVars>
          <dgm:chMax val="5"/>
          <dgm:dir/>
          <dgm:resizeHandles val="exact"/>
        </dgm:presLayoutVars>
      </dgm:prSet>
      <dgm:spPr/>
    </dgm:pt>
    <dgm:pt modelId="{AF44095C-A3E6-4283-BA2A-503E86374793}" type="pres">
      <dgm:prSet presAssocID="{78E054A7-FB08-4A93-BDCF-6C89C15963F9}" presName="arrow" presStyleLbl="bgShp" presStyleIdx="0" presStyleCnt="1"/>
      <dgm:spPr/>
    </dgm:pt>
    <dgm:pt modelId="{30B30530-492D-42F2-B6A8-35A94DA8FC84}" type="pres">
      <dgm:prSet presAssocID="{78E054A7-FB08-4A93-BDCF-6C89C15963F9}" presName="arrowDiagram3" presStyleCnt="0"/>
      <dgm:spPr/>
    </dgm:pt>
    <dgm:pt modelId="{2A3B121C-B671-4956-9E08-EDEAFD1CEAD5}" type="pres">
      <dgm:prSet presAssocID="{B3E5CCC8-8CB9-4893-B0F9-F52C9BDD148E}" presName="bullet3a" presStyleLbl="node1" presStyleIdx="0" presStyleCnt="3"/>
      <dgm:spPr/>
    </dgm:pt>
    <dgm:pt modelId="{2D660642-2A47-4C58-94C6-3581B138D2C3}" type="pres">
      <dgm:prSet presAssocID="{B3E5CCC8-8CB9-4893-B0F9-F52C9BDD148E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5E8702-336A-49D3-AAD3-619FE2739C97}" type="pres">
      <dgm:prSet presAssocID="{1774451D-4B65-4CDC-B719-470252EF31DD}" presName="bullet3b" presStyleLbl="node1" presStyleIdx="1" presStyleCnt="3"/>
      <dgm:spPr/>
    </dgm:pt>
    <dgm:pt modelId="{2BB43874-D6A6-4BAD-A5AC-39F66030D84A}" type="pres">
      <dgm:prSet presAssocID="{1774451D-4B65-4CDC-B719-470252EF31DD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E38EB0-2AC7-4C9B-99A5-A63EEEA513B4}" type="pres">
      <dgm:prSet presAssocID="{98C21CFB-4340-4043-8E3C-ACF3F9DDBA55}" presName="bullet3c" presStyleLbl="node1" presStyleIdx="2" presStyleCnt="3"/>
      <dgm:spPr/>
    </dgm:pt>
    <dgm:pt modelId="{AD94329C-3E59-4C0C-9410-F81CC4D87D80}" type="pres">
      <dgm:prSet presAssocID="{98C21CFB-4340-4043-8E3C-ACF3F9DDBA55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6D57FD-99BB-A842-8064-3F398284A3E9}" type="presOf" srcId="{78E054A7-FB08-4A93-BDCF-6C89C15963F9}" destId="{DAF055FC-5B48-4C64-85B6-0E4DF2803030}" srcOrd="0" destOrd="0" presId="urn:microsoft.com/office/officeart/2005/8/layout/arrow2"/>
    <dgm:cxn modelId="{D4CA8B4D-F317-4793-A2DD-88C56663F432}" srcId="{78E054A7-FB08-4A93-BDCF-6C89C15963F9}" destId="{1774451D-4B65-4CDC-B719-470252EF31DD}" srcOrd="1" destOrd="0" parTransId="{2B5C9E5A-5068-4592-8C30-1CC1C8235A4A}" sibTransId="{797A6126-A417-4C57-A59C-893134EF48A4}"/>
    <dgm:cxn modelId="{79D4D3E3-7FBD-9B43-AE6F-A8FA53890120}" type="presOf" srcId="{B3E5CCC8-8CB9-4893-B0F9-F52C9BDD148E}" destId="{2D660642-2A47-4C58-94C6-3581B138D2C3}" srcOrd="0" destOrd="0" presId="urn:microsoft.com/office/officeart/2005/8/layout/arrow2"/>
    <dgm:cxn modelId="{0EA29749-388C-4EA8-AA84-68283A1F1F5E}" srcId="{78E054A7-FB08-4A93-BDCF-6C89C15963F9}" destId="{B3E5CCC8-8CB9-4893-B0F9-F52C9BDD148E}" srcOrd="0" destOrd="0" parTransId="{B1D3EE16-1435-4B45-B924-E5849C4B3DA6}" sibTransId="{00F89598-4CFB-4B17-95E4-AF0B6F484C7C}"/>
    <dgm:cxn modelId="{92B7FBFD-A52F-254D-8BFB-4A40023C4D10}" type="presOf" srcId="{1774451D-4B65-4CDC-B719-470252EF31DD}" destId="{2BB43874-D6A6-4BAD-A5AC-39F66030D84A}" srcOrd="0" destOrd="0" presId="urn:microsoft.com/office/officeart/2005/8/layout/arrow2"/>
    <dgm:cxn modelId="{55E4826F-5355-42CD-8A5C-63A6A17BDF8E}" srcId="{78E054A7-FB08-4A93-BDCF-6C89C15963F9}" destId="{98C21CFB-4340-4043-8E3C-ACF3F9DDBA55}" srcOrd="2" destOrd="0" parTransId="{53EAE1EF-4428-41D8-B16C-62DC6D22BAD3}" sibTransId="{BAA10FA5-0D53-4D07-ABAF-FF431BDEFF1F}"/>
    <dgm:cxn modelId="{E4E985DF-8FBC-694F-90A9-1AEAF70F3C6A}" type="presOf" srcId="{98C21CFB-4340-4043-8E3C-ACF3F9DDBA55}" destId="{AD94329C-3E59-4C0C-9410-F81CC4D87D80}" srcOrd="0" destOrd="0" presId="urn:microsoft.com/office/officeart/2005/8/layout/arrow2"/>
    <dgm:cxn modelId="{47735BA5-7830-9C40-8151-97256F13F390}" type="presParOf" srcId="{DAF055FC-5B48-4C64-85B6-0E4DF2803030}" destId="{AF44095C-A3E6-4283-BA2A-503E86374793}" srcOrd="0" destOrd="0" presId="urn:microsoft.com/office/officeart/2005/8/layout/arrow2"/>
    <dgm:cxn modelId="{EE7CEA36-5CB9-E346-B1BB-F7FAA5F1C7B2}" type="presParOf" srcId="{DAF055FC-5B48-4C64-85B6-0E4DF2803030}" destId="{30B30530-492D-42F2-B6A8-35A94DA8FC84}" srcOrd="1" destOrd="0" presId="urn:microsoft.com/office/officeart/2005/8/layout/arrow2"/>
    <dgm:cxn modelId="{009327B6-4074-FF49-9EE3-AF170214941E}" type="presParOf" srcId="{30B30530-492D-42F2-B6A8-35A94DA8FC84}" destId="{2A3B121C-B671-4956-9E08-EDEAFD1CEAD5}" srcOrd="0" destOrd="0" presId="urn:microsoft.com/office/officeart/2005/8/layout/arrow2"/>
    <dgm:cxn modelId="{E144C2DF-AF28-404A-9BEE-C71AD2D9D1B1}" type="presParOf" srcId="{30B30530-492D-42F2-B6A8-35A94DA8FC84}" destId="{2D660642-2A47-4C58-94C6-3581B138D2C3}" srcOrd="1" destOrd="0" presId="urn:microsoft.com/office/officeart/2005/8/layout/arrow2"/>
    <dgm:cxn modelId="{EF81CAA0-E3A1-654D-9A82-C474CD181B46}" type="presParOf" srcId="{30B30530-492D-42F2-B6A8-35A94DA8FC84}" destId="{275E8702-336A-49D3-AAD3-619FE2739C97}" srcOrd="2" destOrd="0" presId="urn:microsoft.com/office/officeart/2005/8/layout/arrow2"/>
    <dgm:cxn modelId="{D7BC7D30-9F28-0A4C-A18C-2A781D3377E1}" type="presParOf" srcId="{30B30530-492D-42F2-B6A8-35A94DA8FC84}" destId="{2BB43874-D6A6-4BAD-A5AC-39F66030D84A}" srcOrd="3" destOrd="0" presId="urn:microsoft.com/office/officeart/2005/8/layout/arrow2"/>
    <dgm:cxn modelId="{74F037F3-1CCA-FC47-A1F6-B7E2AA6A86B3}" type="presParOf" srcId="{30B30530-492D-42F2-B6A8-35A94DA8FC84}" destId="{31E38EB0-2AC7-4C9B-99A5-A63EEEA513B4}" srcOrd="4" destOrd="0" presId="urn:microsoft.com/office/officeart/2005/8/layout/arrow2"/>
    <dgm:cxn modelId="{9939EDE2-6499-C849-95DA-F8D19CCD2E3C}" type="presParOf" srcId="{30B30530-492D-42F2-B6A8-35A94DA8FC84}" destId="{AD94329C-3E59-4C0C-9410-F81CC4D87D80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5871FF-0EFE-4C45-929F-CD3A3DC927E6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57F272-0B14-4E16-8FCD-62F3A3B9B680}">
      <dgm:prSet phldrT="[Testo]"/>
      <dgm:spPr/>
      <dgm:t>
        <a:bodyPr/>
        <a:lstStyle/>
        <a:p>
          <a:r>
            <a:rPr lang="en-US" dirty="0" err="1" smtClean="0"/>
            <a:t>effetti</a:t>
          </a:r>
          <a:r>
            <a:rPr lang="en-US" dirty="0" smtClean="0"/>
            <a:t> </a:t>
          </a:r>
          <a:r>
            <a:rPr lang="en-US" dirty="0" err="1" smtClean="0"/>
            <a:t>collaterali</a:t>
          </a:r>
          <a:endParaRPr lang="en-US" dirty="0"/>
        </a:p>
      </dgm:t>
    </dgm:pt>
    <dgm:pt modelId="{F203E42B-745D-4F0D-AB5B-6D9B0D63417D}" type="parTrans" cxnId="{37D73FCA-DF36-43BC-9FCA-6F535A9B1E49}">
      <dgm:prSet/>
      <dgm:spPr/>
      <dgm:t>
        <a:bodyPr/>
        <a:lstStyle/>
        <a:p>
          <a:endParaRPr lang="en-US"/>
        </a:p>
      </dgm:t>
    </dgm:pt>
    <dgm:pt modelId="{0887591A-8A37-4D69-BA39-7A4A76AF8FC3}" type="sibTrans" cxnId="{37D73FCA-DF36-43BC-9FCA-6F535A9B1E49}">
      <dgm:prSet/>
      <dgm:spPr/>
      <dgm:t>
        <a:bodyPr/>
        <a:lstStyle/>
        <a:p>
          <a:endParaRPr lang="en-US"/>
        </a:p>
      </dgm:t>
    </dgm:pt>
    <dgm:pt modelId="{370D58DD-B7C5-4A25-BF9C-33E07EC853C4}">
      <dgm:prSet phldrT="[Testo]" custT="1"/>
      <dgm:spPr/>
      <dgm:t>
        <a:bodyPr/>
        <a:lstStyle/>
        <a:p>
          <a:r>
            <a:rPr lang="en-US" sz="2400" dirty="0" err="1" smtClean="0"/>
            <a:t>richiesta</a:t>
          </a:r>
          <a:r>
            <a:rPr lang="en-US" sz="2400" dirty="0" smtClean="0"/>
            <a:t> </a:t>
          </a:r>
          <a:r>
            <a:rPr lang="en-US" sz="2400" dirty="0" err="1" smtClean="0"/>
            <a:t>dei</a:t>
          </a:r>
          <a:r>
            <a:rPr lang="en-US" sz="2400" dirty="0" smtClean="0"/>
            <a:t> </a:t>
          </a:r>
          <a:r>
            <a:rPr lang="en-US" sz="2400" dirty="0" err="1" smtClean="0"/>
            <a:t>pazienti</a:t>
          </a:r>
          <a:endParaRPr lang="en-US" sz="2400" dirty="0"/>
        </a:p>
      </dgm:t>
    </dgm:pt>
    <dgm:pt modelId="{FBDD0AD5-087A-4352-8B82-DA7318435C3C}" type="parTrans" cxnId="{5BD127A8-107E-4884-A64E-09C500B2607B}">
      <dgm:prSet/>
      <dgm:spPr/>
      <dgm:t>
        <a:bodyPr/>
        <a:lstStyle/>
        <a:p>
          <a:endParaRPr lang="en-US"/>
        </a:p>
      </dgm:t>
    </dgm:pt>
    <dgm:pt modelId="{0B63B1E5-D2A9-45C9-B522-32259E1D6D04}" type="sibTrans" cxnId="{5BD127A8-107E-4884-A64E-09C500B2607B}">
      <dgm:prSet/>
      <dgm:spPr/>
      <dgm:t>
        <a:bodyPr/>
        <a:lstStyle/>
        <a:p>
          <a:endParaRPr lang="en-US"/>
        </a:p>
      </dgm:t>
    </dgm:pt>
    <dgm:pt modelId="{0E53361F-B22D-423E-9431-E54FA6E9B4AA}">
      <dgm:prSet phldrT="[Testo]"/>
      <dgm:spPr/>
      <dgm:t>
        <a:bodyPr/>
        <a:lstStyle/>
        <a:p>
          <a:r>
            <a:rPr lang="en-US" dirty="0" err="1" smtClean="0"/>
            <a:t>vuoti</a:t>
          </a:r>
          <a:r>
            <a:rPr lang="en-US" dirty="0" smtClean="0"/>
            <a:t> </a:t>
          </a:r>
          <a:r>
            <a:rPr lang="en-US" dirty="0" err="1" smtClean="0"/>
            <a:t>terapeutici</a:t>
          </a:r>
          <a:endParaRPr lang="en-US" dirty="0"/>
        </a:p>
      </dgm:t>
    </dgm:pt>
    <dgm:pt modelId="{C18752EC-AFD1-438F-A5E1-067728F77D42}" type="parTrans" cxnId="{5AF93DA2-B95A-4B51-A4C3-53B16E4DC9E3}">
      <dgm:prSet/>
      <dgm:spPr/>
      <dgm:t>
        <a:bodyPr/>
        <a:lstStyle/>
        <a:p>
          <a:endParaRPr lang="en-US"/>
        </a:p>
      </dgm:t>
    </dgm:pt>
    <dgm:pt modelId="{8217D280-CCFA-4310-8509-1E851958E342}" type="sibTrans" cxnId="{5AF93DA2-B95A-4B51-A4C3-53B16E4DC9E3}">
      <dgm:prSet/>
      <dgm:spPr/>
      <dgm:t>
        <a:bodyPr/>
        <a:lstStyle/>
        <a:p>
          <a:endParaRPr lang="en-US"/>
        </a:p>
      </dgm:t>
    </dgm:pt>
    <dgm:pt modelId="{94D0157A-E65B-45C3-B418-6D4E8A2453FE}">
      <dgm:prSet phldrT="[Testo]"/>
      <dgm:spPr/>
      <dgm:t>
        <a:bodyPr/>
        <a:lstStyle/>
        <a:p>
          <a:r>
            <a:rPr lang="en-US" dirty="0" err="1" smtClean="0"/>
            <a:t>prevenzione</a:t>
          </a:r>
          <a:endParaRPr lang="en-US" dirty="0"/>
        </a:p>
      </dgm:t>
    </dgm:pt>
    <dgm:pt modelId="{8749CA64-0CD6-4FBB-AB47-86E1033179F3}" type="parTrans" cxnId="{2C49A6B7-FE4B-4148-AFDB-7C0171CD4B79}">
      <dgm:prSet/>
      <dgm:spPr/>
      <dgm:t>
        <a:bodyPr/>
        <a:lstStyle/>
        <a:p>
          <a:endParaRPr lang="en-US"/>
        </a:p>
      </dgm:t>
    </dgm:pt>
    <dgm:pt modelId="{49E786BD-2CBD-4903-9C58-85581B0394DA}" type="sibTrans" cxnId="{2C49A6B7-FE4B-4148-AFDB-7C0171CD4B79}">
      <dgm:prSet/>
      <dgm:spPr/>
      <dgm:t>
        <a:bodyPr/>
        <a:lstStyle/>
        <a:p>
          <a:endParaRPr lang="en-US"/>
        </a:p>
      </dgm:t>
    </dgm:pt>
    <dgm:pt modelId="{7CD760EA-466E-4FD1-92BD-CB2C0B6B33B6}">
      <dgm:prSet phldrT="[Testo]"/>
      <dgm:spPr/>
      <dgm:t>
        <a:bodyPr/>
        <a:lstStyle/>
        <a:p>
          <a:r>
            <a:rPr lang="en-US" dirty="0" err="1" smtClean="0"/>
            <a:t>fiducia</a:t>
          </a:r>
          <a:r>
            <a:rPr lang="en-US" dirty="0" smtClean="0"/>
            <a:t> </a:t>
          </a:r>
          <a:r>
            <a:rPr lang="en-US" dirty="0" err="1" smtClean="0"/>
            <a:t>nella</a:t>
          </a:r>
          <a:r>
            <a:rPr lang="en-US" dirty="0" smtClean="0"/>
            <a:t> </a:t>
          </a:r>
          <a:r>
            <a:rPr lang="en-US" dirty="0" err="1" smtClean="0"/>
            <a:t>medicina</a:t>
          </a:r>
          <a:r>
            <a:rPr lang="en-US" dirty="0" smtClean="0"/>
            <a:t> </a:t>
          </a:r>
          <a:r>
            <a:rPr lang="en-US" dirty="0" err="1" smtClean="0"/>
            <a:t>complemetare</a:t>
          </a:r>
          <a:endParaRPr lang="en-US" dirty="0"/>
        </a:p>
      </dgm:t>
    </dgm:pt>
    <dgm:pt modelId="{94F3DD9C-2BD8-4A1A-99E4-9B41F99518CD}" type="parTrans" cxnId="{CD1DCCBE-B6A8-4958-B976-4730813307B4}">
      <dgm:prSet/>
      <dgm:spPr/>
      <dgm:t>
        <a:bodyPr/>
        <a:lstStyle/>
        <a:p>
          <a:endParaRPr lang="en-US"/>
        </a:p>
      </dgm:t>
    </dgm:pt>
    <dgm:pt modelId="{68ACA0D5-5CCB-4962-8B06-65696E9CF160}" type="sibTrans" cxnId="{CD1DCCBE-B6A8-4958-B976-4730813307B4}">
      <dgm:prSet/>
      <dgm:spPr/>
      <dgm:t>
        <a:bodyPr/>
        <a:lstStyle/>
        <a:p>
          <a:endParaRPr lang="en-US"/>
        </a:p>
      </dgm:t>
    </dgm:pt>
    <dgm:pt modelId="{0D03D51F-D643-48FA-AA78-CA93EB07E0D6}" type="pres">
      <dgm:prSet presAssocID="{5B5871FF-0EFE-4C45-929F-CD3A3DC927E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E03F86-4E64-4B2D-AC66-248A09542D2E}" type="pres">
      <dgm:prSet presAssocID="{D557F272-0B14-4E16-8FCD-62F3A3B9B680}" presName="dummy" presStyleCnt="0"/>
      <dgm:spPr/>
    </dgm:pt>
    <dgm:pt modelId="{06C06E8F-448F-4190-B0C4-C7FEA7FA5F7F}" type="pres">
      <dgm:prSet presAssocID="{D557F272-0B14-4E16-8FCD-62F3A3B9B680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F1C0F7-1A91-4721-8595-B80DF20C7754}" type="pres">
      <dgm:prSet presAssocID="{0887591A-8A37-4D69-BA39-7A4A76AF8FC3}" presName="sibTrans" presStyleLbl="node1" presStyleIdx="0" presStyleCnt="5"/>
      <dgm:spPr/>
      <dgm:t>
        <a:bodyPr/>
        <a:lstStyle/>
        <a:p>
          <a:endParaRPr lang="en-US"/>
        </a:p>
      </dgm:t>
    </dgm:pt>
    <dgm:pt modelId="{D2052977-C734-4702-9994-884973D23119}" type="pres">
      <dgm:prSet presAssocID="{370D58DD-B7C5-4A25-BF9C-33E07EC853C4}" presName="dummy" presStyleCnt="0"/>
      <dgm:spPr/>
    </dgm:pt>
    <dgm:pt modelId="{BA13F4DB-F437-4A1E-A355-7FD47793D726}" type="pres">
      <dgm:prSet presAssocID="{370D58DD-B7C5-4A25-BF9C-33E07EC853C4}" presName="node" presStyleLbl="revTx" presStyleIdx="1" presStyleCnt="5" custRadScaleRad="108553" custRadScaleInc="-55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8E11D1-79BD-4B66-ABED-4FE901043AAE}" type="pres">
      <dgm:prSet presAssocID="{0B63B1E5-D2A9-45C9-B522-32259E1D6D04}" presName="sibTrans" presStyleLbl="node1" presStyleIdx="1" presStyleCnt="5"/>
      <dgm:spPr/>
      <dgm:t>
        <a:bodyPr/>
        <a:lstStyle/>
        <a:p>
          <a:endParaRPr lang="en-US"/>
        </a:p>
      </dgm:t>
    </dgm:pt>
    <dgm:pt modelId="{804DCDF3-C0FE-47D9-A070-3B0D7C31F3F0}" type="pres">
      <dgm:prSet presAssocID="{0E53361F-B22D-423E-9431-E54FA6E9B4AA}" presName="dummy" presStyleCnt="0"/>
      <dgm:spPr/>
    </dgm:pt>
    <dgm:pt modelId="{D0A1E963-9328-436F-AF28-6867DC786E8E}" type="pres">
      <dgm:prSet presAssocID="{0E53361F-B22D-423E-9431-E54FA6E9B4AA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5BC21A-8E9E-4F7B-8A00-8190F6E2FD33}" type="pres">
      <dgm:prSet presAssocID="{8217D280-CCFA-4310-8509-1E851958E342}" presName="sibTrans" presStyleLbl="node1" presStyleIdx="2" presStyleCnt="5"/>
      <dgm:spPr/>
      <dgm:t>
        <a:bodyPr/>
        <a:lstStyle/>
        <a:p>
          <a:endParaRPr lang="en-US"/>
        </a:p>
      </dgm:t>
    </dgm:pt>
    <dgm:pt modelId="{4E8B6277-E2E5-4F1C-AB0F-487266BBE5C4}" type="pres">
      <dgm:prSet presAssocID="{94D0157A-E65B-45C3-B418-6D4E8A2453FE}" presName="dummy" presStyleCnt="0"/>
      <dgm:spPr/>
    </dgm:pt>
    <dgm:pt modelId="{A7A117AB-E151-41DE-838A-C27985DA4500}" type="pres">
      <dgm:prSet presAssocID="{94D0157A-E65B-45C3-B418-6D4E8A2453FE}" presName="node" presStyleLbl="revTx" presStyleIdx="3" presStyleCnt="5" custRadScaleRad="112001" custRadScaleInc="77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D4EB39-3119-4AAB-A7FD-00616F39FB26}" type="pres">
      <dgm:prSet presAssocID="{49E786BD-2CBD-4903-9C58-85581B0394DA}" presName="sibTrans" presStyleLbl="node1" presStyleIdx="3" presStyleCnt="5"/>
      <dgm:spPr/>
      <dgm:t>
        <a:bodyPr/>
        <a:lstStyle/>
        <a:p>
          <a:endParaRPr lang="en-US"/>
        </a:p>
      </dgm:t>
    </dgm:pt>
    <dgm:pt modelId="{A21D537F-8942-43FE-ABBA-773691D01F13}" type="pres">
      <dgm:prSet presAssocID="{7CD760EA-466E-4FD1-92BD-CB2C0B6B33B6}" presName="dummy" presStyleCnt="0"/>
      <dgm:spPr/>
    </dgm:pt>
    <dgm:pt modelId="{DA55EB61-67E7-44DE-B6A7-9CE08890BD86}" type="pres">
      <dgm:prSet presAssocID="{7CD760EA-466E-4FD1-92BD-CB2C0B6B33B6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88D70B-A3D9-42A6-91F6-888017678364}" type="pres">
      <dgm:prSet presAssocID="{68ACA0D5-5CCB-4962-8B06-65696E9CF160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0668D157-88C4-9C40-9936-421B4C2BFE8F}" type="presOf" srcId="{68ACA0D5-5CCB-4962-8B06-65696E9CF160}" destId="{C688D70B-A3D9-42A6-91F6-888017678364}" srcOrd="0" destOrd="0" presId="urn:microsoft.com/office/officeart/2005/8/layout/cycle1"/>
    <dgm:cxn modelId="{5BBBE0C7-2985-2A46-984D-746304EEBE6C}" type="presOf" srcId="{D557F272-0B14-4E16-8FCD-62F3A3B9B680}" destId="{06C06E8F-448F-4190-B0C4-C7FEA7FA5F7F}" srcOrd="0" destOrd="0" presId="urn:microsoft.com/office/officeart/2005/8/layout/cycle1"/>
    <dgm:cxn modelId="{CD1DCCBE-B6A8-4958-B976-4730813307B4}" srcId="{5B5871FF-0EFE-4C45-929F-CD3A3DC927E6}" destId="{7CD760EA-466E-4FD1-92BD-CB2C0B6B33B6}" srcOrd="4" destOrd="0" parTransId="{94F3DD9C-2BD8-4A1A-99E4-9B41F99518CD}" sibTransId="{68ACA0D5-5CCB-4962-8B06-65696E9CF160}"/>
    <dgm:cxn modelId="{37D73FCA-DF36-43BC-9FCA-6F535A9B1E49}" srcId="{5B5871FF-0EFE-4C45-929F-CD3A3DC927E6}" destId="{D557F272-0B14-4E16-8FCD-62F3A3B9B680}" srcOrd="0" destOrd="0" parTransId="{F203E42B-745D-4F0D-AB5B-6D9B0D63417D}" sibTransId="{0887591A-8A37-4D69-BA39-7A4A76AF8FC3}"/>
    <dgm:cxn modelId="{2C49A6B7-FE4B-4148-AFDB-7C0171CD4B79}" srcId="{5B5871FF-0EFE-4C45-929F-CD3A3DC927E6}" destId="{94D0157A-E65B-45C3-B418-6D4E8A2453FE}" srcOrd="3" destOrd="0" parTransId="{8749CA64-0CD6-4FBB-AB47-86E1033179F3}" sibTransId="{49E786BD-2CBD-4903-9C58-85581B0394DA}"/>
    <dgm:cxn modelId="{D267047C-5A17-2644-84D0-59EDB6C388D3}" type="presOf" srcId="{0887591A-8A37-4D69-BA39-7A4A76AF8FC3}" destId="{11F1C0F7-1A91-4721-8595-B80DF20C7754}" srcOrd="0" destOrd="0" presId="urn:microsoft.com/office/officeart/2005/8/layout/cycle1"/>
    <dgm:cxn modelId="{91FF708B-5E87-2E45-BC11-2089ECD2E8D4}" type="presOf" srcId="{0E53361F-B22D-423E-9431-E54FA6E9B4AA}" destId="{D0A1E963-9328-436F-AF28-6867DC786E8E}" srcOrd="0" destOrd="0" presId="urn:microsoft.com/office/officeart/2005/8/layout/cycle1"/>
    <dgm:cxn modelId="{5AF93DA2-B95A-4B51-A4C3-53B16E4DC9E3}" srcId="{5B5871FF-0EFE-4C45-929F-CD3A3DC927E6}" destId="{0E53361F-B22D-423E-9431-E54FA6E9B4AA}" srcOrd="2" destOrd="0" parTransId="{C18752EC-AFD1-438F-A5E1-067728F77D42}" sibTransId="{8217D280-CCFA-4310-8509-1E851958E342}"/>
    <dgm:cxn modelId="{F474D8BB-A666-1743-BC6E-FA42042D2BDA}" type="presOf" srcId="{0B63B1E5-D2A9-45C9-B522-32259E1D6D04}" destId="{718E11D1-79BD-4B66-ABED-4FE901043AAE}" srcOrd="0" destOrd="0" presId="urn:microsoft.com/office/officeart/2005/8/layout/cycle1"/>
    <dgm:cxn modelId="{0C8A26C8-49A9-834C-9E44-C1CDD3C75A7B}" type="presOf" srcId="{5B5871FF-0EFE-4C45-929F-CD3A3DC927E6}" destId="{0D03D51F-D643-48FA-AA78-CA93EB07E0D6}" srcOrd="0" destOrd="0" presId="urn:microsoft.com/office/officeart/2005/8/layout/cycle1"/>
    <dgm:cxn modelId="{0165119B-F88F-1D4E-A19F-4243BB4CB1DB}" type="presOf" srcId="{49E786BD-2CBD-4903-9C58-85581B0394DA}" destId="{6CD4EB39-3119-4AAB-A7FD-00616F39FB26}" srcOrd="0" destOrd="0" presId="urn:microsoft.com/office/officeart/2005/8/layout/cycle1"/>
    <dgm:cxn modelId="{B6A33396-2203-4747-B927-EDBF5BD45420}" type="presOf" srcId="{7CD760EA-466E-4FD1-92BD-CB2C0B6B33B6}" destId="{DA55EB61-67E7-44DE-B6A7-9CE08890BD86}" srcOrd="0" destOrd="0" presId="urn:microsoft.com/office/officeart/2005/8/layout/cycle1"/>
    <dgm:cxn modelId="{EEE2B752-B3C7-4F42-983F-674267E4D758}" type="presOf" srcId="{94D0157A-E65B-45C3-B418-6D4E8A2453FE}" destId="{A7A117AB-E151-41DE-838A-C27985DA4500}" srcOrd="0" destOrd="0" presId="urn:microsoft.com/office/officeart/2005/8/layout/cycle1"/>
    <dgm:cxn modelId="{02002B3C-62ED-5A4F-81DB-F88510A4590A}" type="presOf" srcId="{370D58DD-B7C5-4A25-BF9C-33E07EC853C4}" destId="{BA13F4DB-F437-4A1E-A355-7FD47793D726}" srcOrd="0" destOrd="0" presId="urn:microsoft.com/office/officeart/2005/8/layout/cycle1"/>
    <dgm:cxn modelId="{C130980C-445C-E54C-8AC8-CA751A061599}" type="presOf" srcId="{8217D280-CCFA-4310-8509-1E851958E342}" destId="{E15BC21A-8E9E-4F7B-8A00-8190F6E2FD33}" srcOrd="0" destOrd="0" presId="urn:microsoft.com/office/officeart/2005/8/layout/cycle1"/>
    <dgm:cxn modelId="{5BD127A8-107E-4884-A64E-09C500B2607B}" srcId="{5B5871FF-0EFE-4C45-929F-CD3A3DC927E6}" destId="{370D58DD-B7C5-4A25-BF9C-33E07EC853C4}" srcOrd="1" destOrd="0" parTransId="{FBDD0AD5-087A-4352-8B82-DA7318435C3C}" sibTransId="{0B63B1E5-D2A9-45C9-B522-32259E1D6D04}"/>
    <dgm:cxn modelId="{26D42CA4-CEE2-6B4C-843C-C3CD8C12826A}" type="presParOf" srcId="{0D03D51F-D643-48FA-AA78-CA93EB07E0D6}" destId="{6DE03F86-4E64-4B2D-AC66-248A09542D2E}" srcOrd="0" destOrd="0" presId="urn:microsoft.com/office/officeart/2005/8/layout/cycle1"/>
    <dgm:cxn modelId="{0B4A3272-46A3-2941-B52E-FCA3735AFD49}" type="presParOf" srcId="{0D03D51F-D643-48FA-AA78-CA93EB07E0D6}" destId="{06C06E8F-448F-4190-B0C4-C7FEA7FA5F7F}" srcOrd="1" destOrd="0" presId="urn:microsoft.com/office/officeart/2005/8/layout/cycle1"/>
    <dgm:cxn modelId="{C2119BCB-EC8A-E146-8206-560456627463}" type="presParOf" srcId="{0D03D51F-D643-48FA-AA78-CA93EB07E0D6}" destId="{11F1C0F7-1A91-4721-8595-B80DF20C7754}" srcOrd="2" destOrd="0" presId="urn:microsoft.com/office/officeart/2005/8/layout/cycle1"/>
    <dgm:cxn modelId="{2838F0F0-4A5D-4948-A6CB-F173E5C694E6}" type="presParOf" srcId="{0D03D51F-D643-48FA-AA78-CA93EB07E0D6}" destId="{D2052977-C734-4702-9994-884973D23119}" srcOrd="3" destOrd="0" presId="urn:microsoft.com/office/officeart/2005/8/layout/cycle1"/>
    <dgm:cxn modelId="{213352C5-0DDE-ED44-B032-6F511797A7E1}" type="presParOf" srcId="{0D03D51F-D643-48FA-AA78-CA93EB07E0D6}" destId="{BA13F4DB-F437-4A1E-A355-7FD47793D726}" srcOrd="4" destOrd="0" presId="urn:microsoft.com/office/officeart/2005/8/layout/cycle1"/>
    <dgm:cxn modelId="{22E6E92D-42FC-DA4F-B2C7-1A5749FD2DCC}" type="presParOf" srcId="{0D03D51F-D643-48FA-AA78-CA93EB07E0D6}" destId="{718E11D1-79BD-4B66-ABED-4FE901043AAE}" srcOrd="5" destOrd="0" presId="urn:microsoft.com/office/officeart/2005/8/layout/cycle1"/>
    <dgm:cxn modelId="{FA38C10D-53A4-6547-99A4-837BB3843B18}" type="presParOf" srcId="{0D03D51F-D643-48FA-AA78-CA93EB07E0D6}" destId="{804DCDF3-C0FE-47D9-A070-3B0D7C31F3F0}" srcOrd="6" destOrd="0" presId="urn:microsoft.com/office/officeart/2005/8/layout/cycle1"/>
    <dgm:cxn modelId="{96C18335-8D85-DC44-8F50-8FB803C4DA4D}" type="presParOf" srcId="{0D03D51F-D643-48FA-AA78-CA93EB07E0D6}" destId="{D0A1E963-9328-436F-AF28-6867DC786E8E}" srcOrd="7" destOrd="0" presId="urn:microsoft.com/office/officeart/2005/8/layout/cycle1"/>
    <dgm:cxn modelId="{7ABBD354-660B-244C-8111-16FA549229D2}" type="presParOf" srcId="{0D03D51F-D643-48FA-AA78-CA93EB07E0D6}" destId="{E15BC21A-8E9E-4F7B-8A00-8190F6E2FD33}" srcOrd="8" destOrd="0" presId="urn:microsoft.com/office/officeart/2005/8/layout/cycle1"/>
    <dgm:cxn modelId="{4B161944-4FD3-134D-A142-DD66557155EE}" type="presParOf" srcId="{0D03D51F-D643-48FA-AA78-CA93EB07E0D6}" destId="{4E8B6277-E2E5-4F1C-AB0F-487266BBE5C4}" srcOrd="9" destOrd="0" presId="urn:microsoft.com/office/officeart/2005/8/layout/cycle1"/>
    <dgm:cxn modelId="{2D902B6A-230E-524D-A84F-0D8902E41E63}" type="presParOf" srcId="{0D03D51F-D643-48FA-AA78-CA93EB07E0D6}" destId="{A7A117AB-E151-41DE-838A-C27985DA4500}" srcOrd="10" destOrd="0" presId="urn:microsoft.com/office/officeart/2005/8/layout/cycle1"/>
    <dgm:cxn modelId="{E0389027-0F1B-E548-B1DD-EEFF61AA88DD}" type="presParOf" srcId="{0D03D51F-D643-48FA-AA78-CA93EB07E0D6}" destId="{6CD4EB39-3119-4AAB-A7FD-00616F39FB26}" srcOrd="11" destOrd="0" presId="urn:microsoft.com/office/officeart/2005/8/layout/cycle1"/>
    <dgm:cxn modelId="{C2E00BE4-3C93-EC4F-82A5-3EF21DFBA07B}" type="presParOf" srcId="{0D03D51F-D643-48FA-AA78-CA93EB07E0D6}" destId="{A21D537F-8942-43FE-ABBA-773691D01F13}" srcOrd="12" destOrd="0" presId="urn:microsoft.com/office/officeart/2005/8/layout/cycle1"/>
    <dgm:cxn modelId="{A5069343-15A7-B843-90D3-41A7E836D01E}" type="presParOf" srcId="{0D03D51F-D643-48FA-AA78-CA93EB07E0D6}" destId="{DA55EB61-67E7-44DE-B6A7-9CE08890BD86}" srcOrd="13" destOrd="0" presId="urn:microsoft.com/office/officeart/2005/8/layout/cycle1"/>
    <dgm:cxn modelId="{061B5F52-FD97-E248-ADBA-0A01CB5B4133}" type="presParOf" srcId="{0D03D51F-D643-48FA-AA78-CA93EB07E0D6}" destId="{C688D70B-A3D9-42A6-91F6-88801767836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44095C-A3E6-4283-BA2A-503E86374793}">
      <dsp:nvSpPr>
        <dsp:cNvPr id="0" name=""/>
        <dsp:cNvSpPr/>
      </dsp:nvSpPr>
      <dsp:spPr>
        <a:xfrm>
          <a:off x="0" y="126999"/>
          <a:ext cx="6096000" cy="38099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3B121C-B671-4956-9E08-EDEAFD1CEAD5}">
      <dsp:nvSpPr>
        <dsp:cNvPr id="0" name=""/>
        <dsp:cNvSpPr/>
      </dsp:nvSpPr>
      <dsp:spPr>
        <a:xfrm>
          <a:off x="774192" y="2756661"/>
          <a:ext cx="158496" cy="158496"/>
        </a:xfrm>
        <a:prstGeom prst="ellips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660642-2A47-4C58-94C6-3581B138D2C3}">
      <dsp:nvSpPr>
        <dsp:cNvPr id="0" name=""/>
        <dsp:cNvSpPr/>
      </dsp:nvSpPr>
      <dsp:spPr>
        <a:xfrm>
          <a:off x="853440" y="2835909"/>
          <a:ext cx="1420368" cy="1101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84" tIns="0" rIns="0" bIns="0" numCol="1" spcCol="1270" anchor="t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800" kern="1200" dirty="0"/>
        </a:p>
      </dsp:txBody>
      <dsp:txXfrm>
        <a:off x="853440" y="2835909"/>
        <a:ext cx="1420368" cy="1101090"/>
      </dsp:txXfrm>
    </dsp:sp>
    <dsp:sp modelId="{275E8702-336A-49D3-AAD3-619FE2739C97}">
      <dsp:nvSpPr>
        <dsp:cNvPr id="0" name=""/>
        <dsp:cNvSpPr/>
      </dsp:nvSpPr>
      <dsp:spPr>
        <a:xfrm>
          <a:off x="2173224" y="1721103"/>
          <a:ext cx="286512" cy="286512"/>
        </a:xfrm>
        <a:prstGeom prst="ellipse">
          <a:avLst/>
        </a:prstGeom>
        <a:solidFill>
          <a:schemeClr val="accent6">
            <a:shade val="50000"/>
            <a:hueOff val="-307796"/>
            <a:satOff val="20520"/>
            <a:lumOff val="267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B43874-D6A6-4BAD-A5AC-39F66030D84A}">
      <dsp:nvSpPr>
        <dsp:cNvPr id="0" name=""/>
        <dsp:cNvSpPr/>
      </dsp:nvSpPr>
      <dsp:spPr>
        <a:xfrm>
          <a:off x="2316480" y="1864359"/>
          <a:ext cx="1463040" cy="2072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17" tIns="0" rIns="0" bIns="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700" kern="1200" dirty="0"/>
        </a:p>
      </dsp:txBody>
      <dsp:txXfrm>
        <a:off x="2316480" y="1864359"/>
        <a:ext cx="1463040" cy="2072640"/>
      </dsp:txXfrm>
    </dsp:sp>
    <dsp:sp modelId="{31E38EB0-2AC7-4C9B-99A5-A63EEEA513B4}">
      <dsp:nvSpPr>
        <dsp:cNvPr id="0" name=""/>
        <dsp:cNvSpPr/>
      </dsp:nvSpPr>
      <dsp:spPr>
        <a:xfrm>
          <a:off x="3855720" y="1090929"/>
          <a:ext cx="396240" cy="396240"/>
        </a:xfrm>
        <a:prstGeom prst="ellipse">
          <a:avLst/>
        </a:prstGeom>
        <a:solidFill>
          <a:schemeClr val="accent6">
            <a:shade val="50000"/>
            <a:hueOff val="-307796"/>
            <a:satOff val="20520"/>
            <a:lumOff val="267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94329C-3E59-4C0C-9410-F81CC4D87D80}">
      <dsp:nvSpPr>
        <dsp:cNvPr id="0" name=""/>
        <dsp:cNvSpPr/>
      </dsp:nvSpPr>
      <dsp:spPr>
        <a:xfrm>
          <a:off x="4053840" y="1289049"/>
          <a:ext cx="1463040" cy="2647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959" tIns="0" rIns="0" bIns="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500" kern="1200" dirty="0"/>
        </a:p>
      </dsp:txBody>
      <dsp:txXfrm>
        <a:off x="4053840" y="1289049"/>
        <a:ext cx="1463040" cy="264795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6C06E8F-448F-4190-B0C4-C7FEA7FA5F7F}">
      <dsp:nvSpPr>
        <dsp:cNvPr id="0" name=""/>
        <dsp:cNvSpPr/>
      </dsp:nvSpPr>
      <dsp:spPr>
        <a:xfrm>
          <a:off x="5203549" y="48034"/>
          <a:ext cx="1698657" cy="1698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effetti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collaterali</a:t>
          </a:r>
          <a:endParaRPr lang="en-US" sz="2100" kern="1200" dirty="0"/>
        </a:p>
      </dsp:txBody>
      <dsp:txXfrm>
        <a:off x="5203549" y="48034"/>
        <a:ext cx="1698657" cy="1698657"/>
      </dsp:txXfrm>
    </dsp:sp>
    <dsp:sp modelId="{11F1C0F7-1A91-4721-8595-B80DF20C7754}">
      <dsp:nvSpPr>
        <dsp:cNvPr id="0" name=""/>
        <dsp:cNvSpPr/>
      </dsp:nvSpPr>
      <dsp:spPr>
        <a:xfrm>
          <a:off x="1471029" y="371074"/>
          <a:ext cx="6367332" cy="6367332"/>
        </a:xfrm>
        <a:prstGeom prst="circularArrow">
          <a:avLst>
            <a:gd name="adj1" fmla="val 5202"/>
            <a:gd name="adj2" fmla="val 336058"/>
            <a:gd name="adj3" fmla="val 20847009"/>
            <a:gd name="adj4" fmla="val 19212236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13F4DB-F437-4A1E-A355-7FD47793D726}">
      <dsp:nvSpPr>
        <dsp:cNvPr id="0" name=""/>
        <dsp:cNvSpPr/>
      </dsp:nvSpPr>
      <dsp:spPr>
        <a:xfrm>
          <a:off x="6480722" y="3212983"/>
          <a:ext cx="1698657" cy="1698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richiesta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dei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pazienti</a:t>
          </a:r>
          <a:endParaRPr lang="en-US" sz="2400" kern="1200" dirty="0"/>
        </a:p>
      </dsp:txBody>
      <dsp:txXfrm>
        <a:off x="6480722" y="3212983"/>
        <a:ext cx="1698657" cy="1698657"/>
      </dsp:txXfrm>
    </dsp:sp>
    <dsp:sp modelId="{718E11D1-79BD-4B66-ABED-4FE901043AAE}">
      <dsp:nvSpPr>
        <dsp:cNvPr id="0" name=""/>
        <dsp:cNvSpPr/>
      </dsp:nvSpPr>
      <dsp:spPr>
        <a:xfrm>
          <a:off x="1580055" y="-90925"/>
          <a:ext cx="6367332" cy="6367332"/>
        </a:xfrm>
        <a:prstGeom prst="circularArrow">
          <a:avLst>
            <a:gd name="adj1" fmla="val 5202"/>
            <a:gd name="adj2" fmla="val 336058"/>
            <a:gd name="adj3" fmla="val 4479297"/>
            <a:gd name="adj4" fmla="val 2404987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A1E963-9328-436F-AF28-6867DC786E8E}">
      <dsp:nvSpPr>
        <dsp:cNvPr id="0" name=""/>
        <dsp:cNvSpPr/>
      </dsp:nvSpPr>
      <dsp:spPr>
        <a:xfrm>
          <a:off x="3543159" y="5158190"/>
          <a:ext cx="1698657" cy="1698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vuoti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terapeutici</a:t>
          </a:r>
          <a:endParaRPr lang="en-US" sz="2100" kern="1200" dirty="0"/>
        </a:p>
      </dsp:txBody>
      <dsp:txXfrm>
        <a:off x="3543159" y="5158190"/>
        <a:ext cx="1698657" cy="1698657"/>
      </dsp:txXfrm>
    </dsp:sp>
    <dsp:sp modelId="{E15BC21A-8E9E-4F7B-8A00-8190F6E2FD33}">
      <dsp:nvSpPr>
        <dsp:cNvPr id="0" name=""/>
        <dsp:cNvSpPr/>
      </dsp:nvSpPr>
      <dsp:spPr>
        <a:xfrm>
          <a:off x="703760" y="-110620"/>
          <a:ext cx="6367332" cy="6367332"/>
        </a:xfrm>
        <a:prstGeom prst="circularArrow">
          <a:avLst>
            <a:gd name="adj1" fmla="val 5202"/>
            <a:gd name="adj2" fmla="val 336058"/>
            <a:gd name="adj3" fmla="val 8027512"/>
            <a:gd name="adj4" fmla="val 5820009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A117AB-E151-41DE-838A-C27985DA4500}">
      <dsp:nvSpPr>
        <dsp:cNvPr id="0" name=""/>
        <dsp:cNvSpPr/>
      </dsp:nvSpPr>
      <dsp:spPr>
        <a:xfrm>
          <a:off x="504061" y="3212979"/>
          <a:ext cx="1698657" cy="1698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prevenzione</a:t>
          </a:r>
          <a:endParaRPr lang="en-US" sz="2100" kern="1200" dirty="0"/>
        </a:p>
      </dsp:txBody>
      <dsp:txXfrm>
        <a:off x="504061" y="3212979"/>
        <a:ext cx="1698657" cy="1698657"/>
      </dsp:txXfrm>
    </dsp:sp>
    <dsp:sp modelId="{6CD4EB39-3119-4AAB-A7FD-00616F39FB26}">
      <dsp:nvSpPr>
        <dsp:cNvPr id="0" name=""/>
        <dsp:cNvSpPr/>
      </dsp:nvSpPr>
      <dsp:spPr>
        <a:xfrm>
          <a:off x="830051" y="502465"/>
          <a:ext cx="6367332" cy="6367332"/>
        </a:xfrm>
        <a:prstGeom prst="circularArrow">
          <a:avLst>
            <a:gd name="adj1" fmla="val 5202"/>
            <a:gd name="adj2" fmla="val 336058"/>
            <a:gd name="adj3" fmla="val 13065494"/>
            <a:gd name="adj4" fmla="val 11378543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55EB61-67E7-44DE-B6A7-9CE08890BD86}">
      <dsp:nvSpPr>
        <dsp:cNvPr id="0" name=""/>
        <dsp:cNvSpPr/>
      </dsp:nvSpPr>
      <dsp:spPr>
        <a:xfrm>
          <a:off x="1882768" y="48034"/>
          <a:ext cx="1698657" cy="1698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fiducia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nella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medicina</a:t>
          </a:r>
          <a:r>
            <a:rPr lang="en-US" sz="2100" kern="1200" dirty="0" smtClean="0"/>
            <a:t> </a:t>
          </a:r>
          <a:r>
            <a:rPr lang="en-US" sz="2100" kern="1200" dirty="0" err="1" smtClean="0"/>
            <a:t>complemetare</a:t>
          </a:r>
          <a:endParaRPr lang="en-US" sz="2100" kern="1200" dirty="0"/>
        </a:p>
      </dsp:txBody>
      <dsp:txXfrm>
        <a:off x="1882768" y="48034"/>
        <a:ext cx="1698657" cy="1698657"/>
      </dsp:txXfrm>
    </dsp:sp>
    <dsp:sp modelId="{C688D70B-A3D9-42A6-91F6-888017678364}">
      <dsp:nvSpPr>
        <dsp:cNvPr id="0" name=""/>
        <dsp:cNvSpPr/>
      </dsp:nvSpPr>
      <dsp:spPr>
        <a:xfrm>
          <a:off x="1208821" y="-971"/>
          <a:ext cx="6367332" cy="6367332"/>
        </a:xfrm>
        <a:prstGeom prst="circularArrow">
          <a:avLst>
            <a:gd name="adj1" fmla="val 5202"/>
            <a:gd name="adj2" fmla="val 336058"/>
            <a:gd name="adj3" fmla="val 16865076"/>
            <a:gd name="adj4" fmla="val 15198866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4BDFCB-60F5-4ED2-A7AE-A01B31A4F569}" type="datetimeFigureOut">
              <a:rPr lang="it-IT"/>
              <a:pPr/>
              <a:t>09/03/2017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8200DE1-C6C7-4AB2-A037-DED6DFA9C357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D923F0BE-A5D2-41C5-A8D0-8B15621E6236}" type="datetimeFigureOut">
              <a:rPr lang="it-IT"/>
              <a:pPr/>
              <a:t>09/03/2017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3D9CA37C-41DE-4D83-9C6B-4E489FBCC984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C5EADE-F906-4A0D-A3EB-712BFEE50EFC}" type="slidenum">
              <a:rPr lang="it-IT"/>
              <a:pPr/>
              <a:t>4</a:t>
            </a:fld>
            <a:endParaRPr lang="it-IT"/>
          </a:p>
        </p:txBody>
      </p:sp>
      <p:sp>
        <p:nvSpPr>
          <p:cNvPr id="1945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7512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301CD95-72D0-44DD-8BF3-021788D84CDC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60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60687" cy="446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E9AB88B-BAA9-4D0C-B1AE-3860587CCA31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6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4710A21-0918-40E7-8D9D-ACD30C3B0B16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62" name="Rectangle 4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3" name="Rectangle 5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A218856-58DF-4929-9FDA-73D9CFC5BE52}" type="slidenum">
              <a:rPr lang="it-IT"/>
              <a:pPr/>
              <a:t>14</a:t>
            </a:fld>
            <a:endParaRPr lang="it-IT"/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7512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5F37EF1-C404-430A-9CF6-CA7AB9190292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57712" cy="34178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2743B77-6EEB-4052-B1C8-19C0F736005E}" type="slidenum">
              <a:rPr lang="it-IT" sz="12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it-IT" sz="1200">
              <a:solidFill>
                <a:srgbClr val="00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5B04E86-5656-48B4-A285-5430A96B4245}" type="slidenum">
              <a:rPr lang="it-IT" sz="12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it-IT" sz="1200">
              <a:solidFill>
                <a:srgbClr val="00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519D97F-1DFC-40C1-89F3-2C484FEC6F79}" type="slidenum">
              <a:rPr lang="it-IT" sz="12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it-IT" sz="1200">
              <a:solidFill>
                <a:srgbClr val="00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4E3738E-D724-4032-9819-AAE32B97409E}" type="slidenum">
              <a:rPr lang="it-IT" sz="12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it-IT" sz="1200">
              <a:solidFill>
                <a:srgbClr val="00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6EA7AA7-DF56-4647-95C2-2178F9265C42}" type="slidenum">
              <a:rPr lang="it-IT"/>
              <a:pPr/>
              <a:t>21</a:t>
            </a:fld>
            <a:endParaRPr lang="it-IT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C37E82-4447-4675-B067-CBD89CD385B1}" type="slidenum">
              <a:rPr lang="it-IT"/>
              <a:pPr/>
              <a:t>22</a:t>
            </a:fld>
            <a:endParaRPr lang="it-IT"/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B044ADF-C22B-47B5-956A-A183A880FC32}" type="slidenum">
              <a:rPr lang="it-IT"/>
              <a:pPr/>
              <a:t>23</a:t>
            </a:fld>
            <a:endParaRPr lang="it-IT"/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BA5C04-9EBE-4DEF-A631-6E5E0C9FDAD6}" type="slidenum">
              <a:rPr lang="it-IT"/>
              <a:pPr/>
              <a:t>6</a:t>
            </a:fld>
            <a:endParaRPr lang="it-IT"/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2C57A73-E99E-467C-B867-B753B2194D19}" type="slidenum">
              <a:rPr lang="it-IT"/>
              <a:pPr/>
              <a:t>45</a:t>
            </a:fld>
            <a:endParaRPr lang="it-IT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02D2BD-64DA-4914-8EB8-BC4AA516F6E5}" type="slidenum">
              <a:rPr lang="it-IT"/>
              <a:pPr/>
              <a:t>46</a:t>
            </a:fld>
            <a:endParaRPr lang="it-IT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2108443-F2F7-43CC-A5E9-880AA0484ED5}" type="slidenum">
              <a:rPr lang="it-IT"/>
              <a:pPr/>
              <a:t>49</a:t>
            </a:fld>
            <a:endParaRPr lang="it-IT"/>
          </a:p>
        </p:txBody>
      </p:sp>
      <p:sp>
        <p:nvSpPr>
          <p:cNvPr id="11673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7512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8BD6364-70A1-411E-810E-0AA7DE1B87AD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49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57712" cy="34178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4533627-2B9E-4769-9A26-EBD1CC4F5877}" type="slidenum">
              <a:rPr lang="it-IT"/>
              <a:pPr/>
              <a:t>50</a:t>
            </a:fld>
            <a:endParaRPr lang="it-IT"/>
          </a:p>
        </p:txBody>
      </p:sp>
      <p:sp>
        <p:nvSpPr>
          <p:cNvPr id="11878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7512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1DB4AD3-5E23-45F1-942E-CE0C8ABCD965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50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8788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60687" cy="446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209E32B-5660-4C9E-A50E-E67D5549B568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50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878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EB14696-353F-4A8F-AA52-5E21FAC6CB61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50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8790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BF7053D-C938-4AA4-B972-A0BB6C85B2F3}" type="slidenum">
              <a:rPr lang="it-IT" sz="1200">
                <a:solidFill>
                  <a:srgbClr val="000000"/>
                </a:solidFill>
                <a:latin typeface="Times New Roman" pitchFamily="18" charset="0"/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50</a:t>
            </a:fld>
            <a:endParaRPr 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8791" name="Rectangle 5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9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mtClean="0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3873CA-37E1-4E6A-9989-A7E4B34558AF}" type="slidenum">
              <a:rPr lang="it-IT"/>
              <a:pPr/>
              <a:t>7</a:t>
            </a:fld>
            <a:endParaRPr lang="it-IT"/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C8EE592-81A8-403E-85E2-3099D4A8AC67}" type="slidenum">
              <a:rPr lang="it-IT"/>
              <a:pPr/>
              <a:t>8</a:t>
            </a:fld>
            <a:endParaRPr lang="it-IT"/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B5899AB-8179-43DB-AE57-EEAD9065C732}" type="slidenum">
              <a:rPr lang="it-IT"/>
              <a:pPr/>
              <a:t>9</a:t>
            </a:fld>
            <a:endParaRPr lang="it-IT"/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9E340DB-D192-46FA-A48D-9C839CEE98C0}" type="slidenum">
              <a:rPr lang="it-IT"/>
              <a:pPr/>
              <a:t>10</a:t>
            </a:fld>
            <a:endParaRPr lang="it-IT"/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6205784-778A-49F7-9EE3-0DB480D2CD1B}" type="slidenum">
              <a:rPr lang="it-IT"/>
              <a:pPr/>
              <a:t>11</a:t>
            </a:fld>
            <a:endParaRPr lang="it-IT"/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55A5424-59EA-47EA-B0AE-B86CFA9B4A20}" type="slidenum">
              <a:rPr lang="it-IT"/>
              <a:pPr/>
              <a:t>12</a:t>
            </a:fld>
            <a:endParaRPr lang="it-IT"/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40DA90-CDF3-4833-9ABD-8A79CF203BE8}" type="slidenum">
              <a:rPr lang="it-IT"/>
              <a:pPr/>
              <a:t>13</a:t>
            </a:fld>
            <a:endParaRPr lang="it-IT"/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7512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BE35995-91F4-4671-BD7F-84CF942495D9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57712" cy="34178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92805E-FD4E-44BF-90A8-0BCDC5C4CF50}" type="datetimeFigureOut">
              <a:rPr lang="it-IT"/>
              <a:pPr/>
              <a:t>09/03/2017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CC877D-A043-4101-8B57-BEE4CED0E4E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4534A8-5FDF-4AD5-A736-7145B1141E31}" type="datetimeFigureOut">
              <a:rPr lang="it-IT"/>
              <a:pPr/>
              <a:t>09/03/2017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497B1-878B-424C-BAB8-C2DD110B5BC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45BF05-235C-454A-B8A4-60F55A65A4E9}" type="datetimeFigureOut">
              <a:rPr lang="it-IT"/>
              <a:pPr/>
              <a:t>09/03/2017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6F64D-D320-4F80-8FD7-CC92B17FCB1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F50947-C28D-4429-A24E-62B355A5B4A2}" type="datetimeFigureOut">
              <a:rPr lang="it-IT"/>
              <a:pPr/>
              <a:t>09/03/2017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75D663-6C86-4B34-9661-B2CA8E5C29C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FD7BAD-DC39-4751-8BDB-2E3AC3672073}" type="datetimeFigureOut">
              <a:rPr lang="it-IT"/>
              <a:pPr/>
              <a:t>09/03/2017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33B9B-65B5-46EB-B343-C0C63DBFBE9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6B9041-8AE6-4D44-A376-711A610AF2AC}" type="datetimeFigureOut">
              <a:rPr lang="it-IT"/>
              <a:pPr/>
              <a:t>09/03/2017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EA19E-3F37-4066-80CC-6A147A15243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C11E2C-7A6D-43FE-BBBD-0FA33876258E}" type="datetimeFigureOut">
              <a:rPr lang="it-IT"/>
              <a:pPr/>
              <a:t>09/03/2017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D9C793-2630-4CF1-82C0-ED1AD081EE0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2064CC-072C-4A36-AAF4-ECFEECD65AFB}" type="datetimeFigureOut">
              <a:rPr lang="it-IT"/>
              <a:pPr/>
              <a:t>09/03/2017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95589-5B8E-4C93-BAE3-F2574C13D6C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54F745-F0A3-47B4-ABBE-5D649249A5DA}" type="datetimeFigureOut">
              <a:rPr lang="it-IT"/>
              <a:pPr/>
              <a:t>09/03/2017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10DB1-D955-4ED1-84F7-78DD9065A94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146035-2839-4F2D-BD72-30460D633414}" type="datetimeFigureOut">
              <a:rPr lang="it-IT"/>
              <a:pPr/>
              <a:t>09/03/2017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60885-C026-4A00-8083-409AF567B44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FD4FF1-ECC2-4240-B8B8-0C64BB6111AF}" type="datetimeFigureOut">
              <a:rPr lang="it-IT"/>
              <a:pPr/>
              <a:t>09/03/2017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E387C-7ECF-4873-9A78-9D191AC3191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27FDBA16-8C11-4C9A-B4D0-9DD28205AB38}" type="datetimeFigureOut">
              <a:rPr lang="it-IT"/>
              <a:pPr/>
              <a:t>09/03/2017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F735DA0-A119-492F-8D5F-6601E039D4C9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it/url?sa=i&amp;rct=j&amp;q=&amp;esrc=s&amp;frm=1&amp;source=images&amp;cd=&amp;cad=rja&amp;uact=8&amp;ved=0CAcQjRw&amp;url=http://andrologia-mers.com/&amp;ei=__XMVP_GFs7cPaWxgbgJ&amp;bvm=bv.85076809,d.bGQ&amp;psig=AFQjCNHvZh6AOom8NYNdD69ZPsjmmhhtfA&amp;ust=1422804854763229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www.google.it/url?sa=i&amp;rct=j&amp;q=&amp;esrc=s&amp;frm=1&amp;source=images&amp;cd=&amp;cad=rja&amp;uact=8&amp;ved=0CAcQjRw&amp;url=http://eaumadrid2015.uroweb.org/the-congress/organisations&amp;ei=GrynVJTXEdjaaveAgVg&amp;bvm=bv.82001339,d.d2s&amp;psig=AFQjCNHGRjV4kxf5SnhbfVvd7HBh6iwjEw&amp;ust=1420365201762592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it/url?sa=i&amp;rct=j&amp;q=&amp;esrc=s&amp;frm=1&amp;source=images&amp;cd=&amp;cad=rja&amp;uact=8&amp;ved=0CAcQjRw&amp;url=https://blogpinali.wordpress.com/2012/07/20/eau-aggiornamento-linee-guida-di-urologia/&amp;ei=0fXMVIaULIHAOaPDgJAJ&amp;bvm=bv.85076809,d.bGQ&amp;psig=AFQjCNFPGdn3pCtP2R0JLXiX6WbkhHqnGA&amp;ust=1422804809900369" TargetMode="External"/><Relationship Id="rId5" Type="http://schemas.openxmlformats.org/officeDocument/2006/relationships/image" Target="../media/image2.jpeg"/><Relationship Id="rId10" Type="http://schemas.openxmlformats.org/officeDocument/2006/relationships/image" Target="../media/image5.png"/><Relationship Id="rId4" Type="http://schemas.openxmlformats.org/officeDocument/2006/relationships/hyperlink" Target="http://www.google.it/url?sa=i&amp;rct=j&amp;q=&amp;esrc=s&amp;frm=1&amp;source=images&amp;cd=&amp;cad=rja&amp;uact=8&amp;ved=0CAcQjRw&amp;url=http://medispec.com/2013/page/2/?cat=32&amp;ei=pfXMVKS4MIKHO_jUgJAC&amp;bvm=bv.85076809,d.bGQ&amp;psig=AFQjCNGKl_Qj8rCcUIqOWlq4pZMtzV2H-Q&amp;ust=1422804769746997" TargetMode="External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t/url?sa=i&amp;rct=j&amp;q=&amp;esrc=s&amp;source=images&amp;cd=&amp;cad=rja&amp;uact=8&amp;ved=0ahUKEwjw9c64iJDMAhVLPRQKHQg-D5UQjRwIBw&amp;url=https://plus.google.com/102781334275556477572&amp;bvm=bv.119408272,d.d24&amp;psig=AFQjCNFBnbwrsS3i8RPAVYL3SNFWPD_Tlg&amp;ust=146078984735228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t/url?url=https://sites.google.com/site/scienza20/pubmed&amp;rct=j&amp;frm=1&amp;q=&amp;esrc=s&amp;sa=U&amp;ved=0ahUKEwia2ILmiuDRAhXCuRoKHSu8Br4QwW4IFjAA&amp;usg=AFQjCNGTxgLneKyQjIkWV9n9SeLNpQ6Sbg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1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2.png"/><Relationship Id="rId9" Type="http://schemas.microsoft.com/office/2007/relationships/diagramDrawing" Target="../diagrams/drawing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hyperlink" Target="http://www.google.it/url?sa=i&amp;rct=j&amp;q=&amp;esrc=s&amp;frm=1&amp;source=images&amp;cd=&amp;cad=rja&amp;uact=8&amp;ved=0CAcQjRw&amp;url=http://www.jurology.com/&amp;ei=_A_vVPCWKcHDUuSjgfgB&amp;bvm=bv.86956481,d.d24&amp;psig=AFQjCNF-3SZoMRMcLRbwdDW-e5BejNG6ig&amp;ust=1425039734434501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diagramLayout" Target="../diagrams/layout2.xml"/><Relationship Id="rId7" Type="http://schemas.openxmlformats.org/officeDocument/2006/relationships/hyperlink" Target="http://www.google.it/url?sa=i&amp;rct=j&amp;q=&amp;esrc=s&amp;frm=1&amp;source=images&amp;cd=&amp;cad=rja&amp;uact=8&amp;ved=0CAcQjRxqFQoTCJHxhc_4_ccCFcNeLAodkYIN3w&amp;url=http://www.phitaly.com/2015/09/03/i-benefici-della-fitoterapia/&amp;psig=AFQjCNFTiesbo_IONFXnCmVq2mNeJOz9yA&amp;ust=1442574946304681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2"/>
          <p:cNvSpPr txBox="1">
            <a:spLocks noChangeArrowheads="1"/>
          </p:cNvSpPr>
          <p:nvPr/>
        </p:nvSpPr>
        <p:spPr bwMode="auto">
          <a:xfrm>
            <a:off x="1403498" y="4230513"/>
            <a:ext cx="6192838" cy="925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 dirty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Tommaso </a:t>
            </a:r>
            <a:r>
              <a:rPr lang="it-IT" b="1" dirty="0" err="1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Cai</a:t>
            </a:r>
            <a:r>
              <a:rPr lang="it-IT" b="1" dirty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, MD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Department</a:t>
            </a:r>
            <a:r>
              <a:rPr lang="it-IT" dirty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of</a:t>
            </a:r>
            <a:r>
              <a:rPr lang="it-IT" dirty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Urology</a:t>
            </a:r>
            <a:endParaRPr lang="it-IT" dirty="0">
              <a:solidFill>
                <a:srgbClr val="000000"/>
              </a:solidFill>
              <a:latin typeface="Calibri" pitchFamily="34" charset="0"/>
              <a:ea typeface="SimSun" pitchFamily="2" charset="-122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Santa Chiara </a:t>
            </a:r>
            <a:r>
              <a:rPr lang="it-IT" dirty="0" err="1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Regional</a:t>
            </a:r>
            <a:r>
              <a:rPr lang="it-IT" dirty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 Hospital, Trento, Italy</a:t>
            </a:r>
          </a:p>
        </p:txBody>
      </p:sp>
      <p:pic>
        <p:nvPicPr>
          <p:cNvPr id="15362" name="Picture 7" descr="http://eaumadrid2015.uroweb.org/uploads/eaumadrid2015.uroweb.org/eau_paragraph_images/78/image/ESU-logo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261" y="5371926"/>
            <a:ext cx="901700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5" name="Picture 5" descr="http://medispec.com/wp-content/uploads/2013/09/SIU2013_bassa-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323" y="5300488"/>
            <a:ext cx="723900" cy="75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6" name="Picture 7" descr="https://blogpinali.files.wordpress.com/2012/07/uroweb.gi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261" y="6160913"/>
            <a:ext cx="2735262" cy="652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7" name="Picture 9" descr="http://andrologia-mers.com/multimedia/Logotesto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0923" y="5300488"/>
            <a:ext cx="757238" cy="757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tangolo 3"/>
          <p:cNvSpPr>
            <a:spLocks noChangeArrowheads="1"/>
          </p:cNvSpPr>
          <p:nvPr/>
        </p:nvSpPr>
        <p:spPr bwMode="auto">
          <a:xfrm>
            <a:off x="251520" y="2852936"/>
            <a:ext cx="8461375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Prostatite Cronica e Dolore Pelvico Cronico: ruolo dell’estratto di polline.</a:t>
            </a:r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83768" y="188640"/>
            <a:ext cx="3744416" cy="2428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3"/>
          <p:cNvSpPr txBox="1">
            <a:spLocks noChangeArrowheads="1"/>
          </p:cNvSpPr>
          <p:nvPr/>
        </p:nvSpPr>
        <p:spPr bwMode="auto">
          <a:xfrm>
            <a:off x="433388" y="441325"/>
            <a:ext cx="8459787" cy="827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>
                <a:latin typeface="Calibri" pitchFamily="34" charset="0"/>
              </a:rPr>
              <a:t>Infiltrato infiammatorio: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>
                <a:latin typeface="Calibri" pitchFamily="34" charset="0"/>
              </a:rPr>
              <a:t>NIH – Cat. II: prostatite cronica batterica</a:t>
            </a:r>
          </a:p>
        </p:txBody>
      </p:sp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5300663"/>
            <a:ext cx="35337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9950" y="6367463"/>
            <a:ext cx="174466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1773238"/>
            <a:ext cx="469582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Rettangolo 10"/>
          <p:cNvSpPr>
            <a:spLocks noChangeArrowheads="1"/>
          </p:cNvSpPr>
          <p:nvPr/>
        </p:nvSpPr>
        <p:spPr bwMode="auto">
          <a:xfrm>
            <a:off x="4932363" y="2133600"/>
            <a:ext cx="4140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it-IT">
                <a:latin typeface="+mj-lt"/>
              </a:rPr>
              <a:t>Acute inflammation evident 5 days after inoculationwith E. coli1, 677 characterizedby interstitial edema, acute inflammatory cell infiltrate,</a:t>
            </a:r>
          </a:p>
          <a:p>
            <a:pPr algn="just">
              <a:defRPr/>
            </a:pPr>
            <a:r>
              <a:rPr lang="en-US">
                <a:latin typeface="+mj-lt"/>
              </a:rPr>
              <a:t>and shedding of epithelial cells into the ductal lumen.</a:t>
            </a:r>
            <a:endParaRPr lang="it-IT"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3"/>
          <p:cNvSpPr txBox="1">
            <a:spLocks noChangeArrowheads="1"/>
          </p:cNvSpPr>
          <p:nvPr/>
        </p:nvSpPr>
        <p:spPr bwMode="auto">
          <a:xfrm>
            <a:off x="433388" y="441325"/>
            <a:ext cx="8459787" cy="827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>
                <a:latin typeface="Calibri" pitchFamily="34" charset="0"/>
              </a:rPr>
              <a:t>Infiltrato infiammatorio: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>
                <a:latin typeface="Calibri" pitchFamily="34" charset="0"/>
              </a:rPr>
              <a:t>NIH – Cat. II: prostatite cronica batterica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2541588"/>
            <a:ext cx="477202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1662113"/>
            <a:ext cx="302895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Rettangolo 10"/>
          <p:cNvSpPr>
            <a:spLocks noChangeArrowheads="1"/>
          </p:cNvSpPr>
          <p:nvPr/>
        </p:nvSpPr>
        <p:spPr bwMode="auto">
          <a:xfrm>
            <a:off x="5003800" y="4298950"/>
            <a:ext cx="41052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>
                <a:latin typeface="+mj-lt"/>
              </a:rPr>
              <a:t>Chronic inflammation evident in the coagulating gland 12weeks after bacterial </a:t>
            </a:r>
            <a:r>
              <a:rPr lang="it-IT" sz="2000">
                <a:latin typeface="+mj-lt"/>
              </a:rPr>
              <a:t>inoculation showing dense lymphocytic infiltrates (CI) and the early dysplastic changes inductal architecture.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3"/>
          <p:cNvSpPr txBox="1">
            <a:spLocks noChangeArrowheads="1"/>
          </p:cNvSpPr>
          <p:nvPr/>
        </p:nvSpPr>
        <p:spPr bwMode="auto">
          <a:xfrm>
            <a:off x="433388" y="441325"/>
            <a:ext cx="8459787" cy="827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>
                <a:latin typeface="Calibri" pitchFamily="34" charset="0"/>
              </a:rPr>
              <a:t>Infiltrato infiammatorio: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>
                <a:latin typeface="Calibri" pitchFamily="34" charset="0"/>
              </a:rPr>
              <a:t>NIH – Cat. II: prostatite cronica batterica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773238"/>
            <a:ext cx="477202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773238"/>
            <a:ext cx="3509963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Rettangolo 8"/>
          <p:cNvSpPr>
            <a:spLocks noChangeArrowheads="1"/>
          </p:cNvSpPr>
          <p:nvPr/>
        </p:nvSpPr>
        <p:spPr bwMode="auto">
          <a:xfrm>
            <a:off x="323850" y="5818188"/>
            <a:ext cx="8569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2000">
                <a:latin typeface="+mj-lt"/>
              </a:rPr>
              <a:t>Pronounced architectura lchanges in the coagulating </a:t>
            </a:r>
            <a:r>
              <a:rPr lang="en-US" sz="2000">
                <a:latin typeface="+mj-lt"/>
              </a:rPr>
              <a:t>glandand dysplasia associated with severe chronic inflammation12weeks after bacterial inoculation.</a:t>
            </a:r>
            <a:endParaRPr lang="it-IT" sz="2000"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513" y="188913"/>
            <a:ext cx="8567737" cy="3816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713" y="620713"/>
            <a:ext cx="5545137" cy="5935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913" y="1268413"/>
            <a:ext cx="6505575" cy="4968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" y="1268413"/>
            <a:ext cx="9112250" cy="4392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http://www.problema-capelli.it/files/1-problema_di_capell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8613" y="3933825"/>
            <a:ext cx="2465387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79388" y="908050"/>
            <a:ext cx="8964612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7200" b="1">
                <a:solidFill>
                  <a:srgbClr val="558ED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SimSun" pitchFamily="2" charset="-122"/>
              </a:rPr>
              <a:t>Solo filosofia o….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7200" b="1">
              <a:solidFill>
                <a:srgbClr val="558ED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SimSun" pitchFamily="2" charset="-122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7200" b="1">
                <a:solidFill>
                  <a:srgbClr val="558ED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SimSun" pitchFamily="2" charset="-122"/>
              </a:rPr>
              <a:t> utilità clinica?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76863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205038"/>
            <a:ext cx="4103688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2349500"/>
            <a:ext cx="4316413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2060575"/>
            <a:ext cx="568007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5" y="260350"/>
            <a:ext cx="6148388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179388" y="260350"/>
            <a:ext cx="5832475" cy="18002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99300" cy="3860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041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6550" y="3544888"/>
            <a:ext cx="7537450" cy="3313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Immagine 3" descr="Diapositiva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79388" y="260350"/>
            <a:ext cx="8785225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3600" b="1" dirty="0">
                <a:latin typeface="+mj-lt"/>
              </a:rPr>
              <a:t>Prostatite e CP/CPPS: di cosa parlare con urologi/andrologi?</a:t>
            </a:r>
          </a:p>
        </p:txBody>
      </p:sp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179388" y="1844675"/>
            <a:ext cx="8785225" cy="378783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>
                <a:latin typeface="Calibri" pitchFamily="34" charset="0"/>
              </a:rPr>
              <a:t> Prostatite ed infiltrato infiammatorio: partiamo dalla definizione.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>
                <a:latin typeface="Calibri" pitchFamily="34" charset="0"/>
              </a:rPr>
              <a:t> </a:t>
            </a:r>
          </a:p>
          <a:p>
            <a:pPr algn="just"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latin typeface="Calibri" pitchFamily="34" charset="0"/>
              </a:rPr>
              <a:t> Infiltrato </a:t>
            </a:r>
            <a:r>
              <a:rPr lang="it-IT" sz="2400" dirty="0">
                <a:latin typeface="Calibri" pitchFamily="34" charset="0"/>
              </a:rPr>
              <a:t>infiammatorio: caratteristiche istologiche e storia </a:t>
            </a:r>
            <a:r>
              <a:rPr lang="it-IT" sz="2400" dirty="0" smtClean="0">
                <a:latin typeface="Calibri" pitchFamily="34" charset="0"/>
              </a:rPr>
              <a:t>  naturale</a:t>
            </a:r>
            <a:r>
              <a:rPr lang="it-IT" sz="2400" dirty="0">
                <a:latin typeface="Calibri" pitchFamily="34" charset="0"/>
              </a:rPr>
              <a:t>.</a:t>
            </a:r>
          </a:p>
          <a:p>
            <a:pPr algn="just"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400" dirty="0">
              <a:latin typeface="Calibri" pitchFamily="34" charset="0"/>
            </a:endParaRPr>
          </a:p>
          <a:p>
            <a:pPr algn="just"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>
                <a:latin typeface="Calibri" pitchFamily="34" charset="0"/>
              </a:rPr>
              <a:t> Calcificazioni e prostatite: ruolo dei biofilm batterici.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400" dirty="0">
              <a:latin typeface="Calibri" pitchFamily="34" charset="0"/>
            </a:endParaRPr>
          </a:p>
          <a:p>
            <a:pPr algn="just"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>
                <a:latin typeface="Calibri" pitchFamily="34" charset="0"/>
              </a:rPr>
              <a:t>Risvolti clinici: quando, come cercare e trattare la flogosi prostatica.</a:t>
            </a:r>
          </a:p>
          <a:p>
            <a:pPr algn="just"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400" dirty="0">
              <a:latin typeface="Calibri" pitchFamily="34" charset="0"/>
            </a:endParaRPr>
          </a:p>
          <a:p>
            <a:pPr algn="just"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>
                <a:latin typeface="Calibri" pitchFamily="34" charset="0"/>
              </a:rPr>
              <a:t> Ruolo dell</a:t>
            </a:r>
            <a:r>
              <a:rPr lang="it-IT" altLang="en-US" sz="2400" dirty="0">
                <a:latin typeface="Calibri" pitchFamily="34" charset="0"/>
              </a:rPr>
              <a:t>’</a:t>
            </a:r>
            <a:r>
              <a:rPr lang="it-IT" sz="2400" dirty="0">
                <a:latin typeface="Calibri" pitchFamily="34" charset="0"/>
              </a:rPr>
              <a:t>estratto di polline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Immagine 4" descr="Diapositiva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3"/>
          <p:cNvSpPr txBox="1">
            <a:spLocks noChangeArrowheads="1"/>
          </p:cNvSpPr>
          <p:nvPr/>
        </p:nvSpPr>
        <p:spPr bwMode="auto">
          <a:xfrm>
            <a:off x="433388" y="441325"/>
            <a:ext cx="8459787" cy="827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>
                <a:latin typeface="Calibri" pitchFamily="34" charset="0"/>
              </a:rPr>
              <a:t>Infiltrato infiammatorio: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>
                <a:latin typeface="Calibri" pitchFamily="34" charset="0"/>
              </a:rPr>
              <a:t>NIH – Cat. III: CP/CPPS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5516563"/>
            <a:ext cx="3689350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060575"/>
            <a:ext cx="37242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2054225"/>
            <a:ext cx="36290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3"/>
          <p:cNvSpPr txBox="1">
            <a:spLocks noChangeArrowheads="1"/>
          </p:cNvSpPr>
          <p:nvPr/>
        </p:nvSpPr>
        <p:spPr bwMode="auto">
          <a:xfrm>
            <a:off x="433388" y="441325"/>
            <a:ext cx="8459787" cy="827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>
                <a:latin typeface="Calibri" pitchFamily="34" charset="0"/>
              </a:rPr>
              <a:t>Infiltrato infiammatorio: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>
                <a:latin typeface="Calibri" pitchFamily="34" charset="0"/>
              </a:rPr>
              <a:t>NIH – Cat. III: CP/CPPS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844675"/>
            <a:ext cx="78454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Rettangolo 10"/>
          <p:cNvSpPr>
            <a:spLocks noChangeArrowheads="1"/>
          </p:cNvSpPr>
          <p:nvPr/>
        </p:nvSpPr>
        <p:spPr bwMode="auto">
          <a:xfrm>
            <a:off x="179388" y="4894263"/>
            <a:ext cx="8785225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/>
              <a:t>A, moderate multifocal periglandular inflammation (10 to 200 inflammatory cells per 1 mm. field) in biopsy of patient with chronic </a:t>
            </a:r>
            <a:r>
              <a:rPr lang="it-IT" sz="2000"/>
              <a:t>prostatitis/chronic pelvic pain syndrome. H &amp; E, reduced from 340. B, higher magnification illustrates inflammatory cells surrounding gland </a:t>
            </a:r>
            <a:r>
              <a:rPr lang="en-US" sz="2000" u="sng"/>
              <a:t>but not extending into epithelium</a:t>
            </a:r>
            <a:r>
              <a:rPr lang="en-US" sz="2000"/>
              <a:t>. Pattern is characteristic of </a:t>
            </a:r>
            <a:r>
              <a:rPr lang="en-US" sz="2000" u="sng"/>
              <a:t>periglandular inflammation</a:t>
            </a:r>
            <a:r>
              <a:rPr lang="en-US" sz="2000"/>
              <a:t>. H &amp; E, reduced from 3200.</a:t>
            </a:r>
            <a:endParaRPr lang="it-IT" sz="20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3"/>
          <p:cNvSpPr txBox="1">
            <a:spLocks noChangeArrowheads="1"/>
          </p:cNvSpPr>
          <p:nvPr/>
        </p:nvSpPr>
        <p:spPr bwMode="auto">
          <a:xfrm>
            <a:off x="433388" y="441325"/>
            <a:ext cx="8459787" cy="827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>
                <a:latin typeface="Calibri" pitchFamily="34" charset="0"/>
              </a:rPr>
              <a:t>Infiltrato infiammatorio: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>
                <a:latin typeface="Calibri" pitchFamily="34" charset="0"/>
              </a:rPr>
              <a:t>NIH – Cat. IV: CP/CPPS</a:t>
            </a:r>
          </a:p>
        </p:txBody>
      </p:sp>
      <p:sp>
        <p:nvSpPr>
          <p:cNvPr id="63493" name="Rettangolo 7"/>
          <p:cNvSpPr>
            <a:spLocks noChangeArrowheads="1"/>
          </p:cNvSpPr>
          <p:nvPr/>
        </p:nvSpPr>
        <p:spPr bwMode="auto">
          <a:xfrm>
            <a:off x="179388" y="4965700"/>
            <a:ext cx="87137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u="sng">
                <a:latin typeface="+mj-lt"/>
              </a:rPr>
              <a:t>Periglandular inflammatory infiltration </a:t>
            </a:r>
            <a:r>
              <a:rPr lang="en-US">
                <a:latin typeface="+mj-lt"/>
              </a:rPr>
              <a:t>(inflammatory infiltrates lie within prostatic stroma, are centered on ducts/glands, and approach ducts/glands. (B) grade 1 (</a:t>
            </a:r>
            <a:r>
              <a:rPr lang="en-US" u="sng">
                <a:latin typeface="+mj-lt"/>
              </a:rPr>
              <a:t>individual inflammatory cells</a:t>
            </a:r>
            <a:r>
              <a:rPr lang="en-US">
                <a:latin typeface="+mj-lt"/>
              </a:rPr>
              <a:t>, most of which are separated by distinct intervening spaces. (D) grade 3 (confluent sheets of inflammatory cells with tissue destruction or nodule/follicle formation</a:t>
            </a:r>
            <a:endParaRPr lang="it-IT">
              <a:latin typeface="+mj-lt"/>
            </a:endParaRP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916113"/>
            <a:ext cx="3733800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916113"/>
            <a:ext cx="3998912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4537075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2420938"/>
            <a:ext cx="6505575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463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425" y="4149725"/>
            <a:ext cx="893762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15888"/>
            <a:ext cx="7489825" cy="651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773238"/>
            <a:ext cx="815975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80963"/>
            <a:ext cx="7272338" cy="666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00013"/>
            <a:ext cx="8496300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7"/>
          <p:cNvSpPr txBox="1">
            <a:spLocks noChangeArrowheads="1"/>
          </p:cNvSpPr>
          <p:nvPr/>
        </p:nvSpPr>
        <p:spPr bwMode="auto">
          <a:xfrm>
            <a:off x="3851275" y="2708275"/>
            <a:ext cx="45577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800" b="1"/>
              <a:t>Survey in 70 centri</a:t>
            </a:r>
          </a:p>
          <a:p>
            <a:pPr algn="ctr"/>
            <a:r>
              <a:rPr lang="it-IT" sz="2800" b="1"/>
              <a:t>urologici italiani, nel 2003</a:t>
            </a:r>
          </a:p>
        </p:txBody>
      </p:sp>
      <p:pic>
        <p:nvPicPr>
          <p:cNvPr id="17410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549275"/>
            <a:ext cx="575945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149725"/>
            <a:ext cx="7472362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6988"/>
            <a:ext cx="3124200" cy="403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773238"/>
            <a:ext cx="830103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8229600" cy="647700"/>
          </a:xfrm>
        </p:spPr>
        <p:txBody>
          <a:bodyPr/>
          <a:lstStyle/>
          <a:p>
            <a:r>
              <a:rPr lang="it-IT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Nutraceutica o fitoterapia?</a:t>
            </a:r>
          </a:p>
        </p:txBody>
      </p:sp>
      <p:sp>
        <p:nvSpPr>
          <p:cNvPr id="84994" name="Titolo 1"/>
          <p:cNvSpPr txBox="1">
            <a:spLocks/>
          </p:cNvSpPr>
          <p:nvPr/>
        </p:nvSpPr>
        <p:spPr bwMode="auto">
          <a:xfrm>
            <a:off x="611188" y="765175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sz="3200">
              <a:latin typeface="Calibri" pitchFamily="34" charset="0"/>
            </a:endParaRPr>
          </a:p>
        </p:txBody>
      </p:sp>
      <p:sp>
        <p:nvSpPr>
          <p:cNvPr id="84995" name="Titolo 1"/>
          <p:cNvSpPr txBox="1">
            <a:spLocks/>
          </p:cNvSpPr>
          <p:nvPr/>
        </p:nvSpPr>
        <p:spPr bwMode="auto">
          <a:xfrm>
            <a:off x="395288" y="1268413"/>
            <a:ext cx="82296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/>
            <a:r>
              <a:rPr lang="it-IT" sz="2800" b="1">
                <a:latin typeface="Calibri" pitchFamily="34" charset="0"/>
              </a:rPr>
              <a:t>Nutraceutica</a:t>
            </a:r>
            <a:r>
              <a:rPr lang="it-IT" sz="2800">
                <a:latin typeface="Calibri" pitchFamily="34" charset="0"/>
              </a:rPr>
              <a:t>: Un nutraceutico è un </a:t>
            </a:r>
            <a:r>
              <a:rPr lang="ja-JP" altLang="it-IT" sz="2800">
                <a:latin typeface="Calibri" pitchFamily="34" charset="0"/>
              </a:rPr>
              <a:t>“</a:t>
            </a:r>
            <a:r>
              <a:rPr lang="it-IT" altLang="ja-JP" sz="2800">
                <a:latin typeface="Calibri" pitchFamily="34" charset="0"/>
              </a:rPr>
              <a:t>alimento-farmaco</a:t>
            </a:r>
            <a:r>
              <a:rPr lang="ja-JP" altLang="it-IT" sz="2800">
                <a:latin typeface="Calibri" pitchFamily="34" charset="0"/>
              </a:rPr>
              <a:t>”</a:t>
            </a:r>
            <a:r>
              <a:rPr lang="it-IT" altLang="ja-JP" sz="2800">
                <a:latin typeface="Calibri" pitchFamily="34" charset="0"/>
              </a:rPr>
              <a:t> ovvero un </a:t>
            </a:r>
            <a:r>
              <a:rPr lang="it-IT" altLang="ja-JP" sz="2800" i="1" u="sng">
                <a:latin typeface="Calibri" pitchFamily="34" charset="0"/>
              </a:rPr>
              <a:t>alimento</a:t>
            </a:r>
            <a:r>
              <a:rPr lang="it-IT" altLang="ja-JP" sz="2800">
                <a:latin typeface="Calibri" pitchFamily="34" charset="0"/>
              </a:rPr>
              <a:t> che associa componenti nutrizionali selezionati per caratteristiche, quali l'alta digeribilità e l'ipoallergenicità, alle </a:t>
            </a:r>
            <a:r>
              <a:rPr lang="it-IT" altLang="ja-JP" sz="2800" u="sng">
                <a:latin typeface="Calibri" pitchFamily="34" charset="0"/>
              </a:rPr>
              <a:t>proprietà curative di principi attivi naturali</a:t>
            </a:r>
            <a:r>
              <a:rPr lang="it-IT" altLang="ja-JP" sz="2800">
                <a:latin typeface="Calibri" pitchFamily="34" charset="0"/>
              </a:rPr>
              <a:t>.  </a:t>
            </a:r>
            <a:r>
              <a:rPr lang="it-IT" altLang="ja-JP" i="1">
                <a:latin typeface="Calibri" pitchFamily="34" charset="0"/>
              </a:rPr>
              <a:t>		Stephen DeFelice, 1989</a:t>
            </a:r>
            <a:endParaRPr lang="it-IT" sz="3200" i="1">
              <a:latin typeface="Calibri" pitchFamily="34" charset="0"/>
            </a:endParaRPr>
          </a:p>
        </p:txBody>
      </p:sp>
      <p:sp>
        <p:nvSpPr>
          <p:cNvPr id="84996" name="Titolo 1"/>
          <p:cNvSpPr txBox="1">
            <a:spLocks/>
          </p:cNvSpPr>
          <p:nvPr/>
        </p:nvSpPr>
        <p:spPr bwMode="auto">
          <a:xfrm>
            <a:off x="468313" y="4149725"/>
            <a:ext cx="822960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/>
            <a:r>
              <a:rPr lang="it-IT" sz="2800" b="1">
                <a:latin typeface="Calibri" pitchFamily="34" charset="0"/>
              </a:rPr>
              <a:t>Fitoterapia</a:t>
            </a:r>
            <a:r>
              <a:rPr lang="it-IT" sz="2800">
                <a:latin typeface="Calibri" pitchFamily="34" charset="0"/>
              </a:rPr>
              <a:t>: …è, in senso generale, quella pratica che prevede l'utilizzo di </a:t>
            </a:r>
            <a:r>
              <a:rPr lang="it-IT" sz="2800" u="sng">
                <a:latin typeface="Calibri" pitchFamily="34" charset="0"/>
              </a:rPr>
              <a:t>piante o estratti di piante </a:t>
            </a:r>
            <a:r>
              <a:rPr lang="it-IT" sz="2800">
                <a:latin typeface="Calibri" pitchFamily="34" charset="0"/>
              </a:rPr>
              <a:t>per la cura delle malattie o per il mantenimento del benessere psicofisico.</a:t>
            </a:r>
          </a:p>
          <a:p>
            <a:pPr algn="just" eaLnBrk="0" hangingPunct="0"/>
            <a:r>
              <a:rPr lang="it-IT" i="1">
                <a:latin typeface="Calibri" pitchFamily="34" charset="0"/>
              </a:rPr>
              <a:t>					Henri Leclerc (1870-1955)</a:t>
            </a:r>
            <a:endParaRPr lang="it-IT" sz="3200" i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8229600" cy="647700"/>
          </a:xfrm>
        </p:spPr>
        <p:txBody>
          <a:bodyPr/>
          <a:lstStyle/>
          <a:p>
            <a:r>
              <a:rPr lang="it-IT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Perché ne parliamo oggi?</a:t>
            </a:r>
          </a:p>
        </p:txBody>
      </p:sp>
      <p:sp>
        <p:nvSpPr>
          <p:cNvPr id="3076" name="Titolo 1"/>
          <p:cNvSpPr txBox="1">
            <a:spLocks/>
          </p:cNvSpPr>
          <p:nvPr/>
        </p:nvSpPr>
        <p:spPr bwMode="auto">
          <a:xfrm>
            <a:off x="395288" y="1268413"/>
            <a:ext cx="82296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/>
            <a:r>
              <a:rPr lang="it-IT" sz="2800" b="1">
                <a:solidFill>
                  <a:srgbClr val="FF0000"/>
                </a:solidFill>
                <a:latin typeface="Calibri" pitchFamily="34" charset="0"/>
              </a:rPr>
              <a:t>Marketing</a:t>
            </a:r>
            <a:r>
              <a:rPr lang="it-IT" sz="2800">
                <a:latin typeface="Calibri" pitchFamily="34" charset="0"/>
              </a:rPr>
              <a:t>:</a:t>
            </a:r>
          </a:p>
          <a:p>
            <a:pPr algn="just" eaLnBrk="0" hangingPunct="0"/>
            <a:endParaRPr lang="it-IT" sz="2800">
              <a:latin typeface="Calibri" pitchFamily="34" charset="0"/>
            </a:endParaRPr>
          </a:p>
          <a:p>
            <a:pPr algn="just" eaLnBrk="0" hangingPunct="0"/>
            <a:r>
              <a:rPr lang="ja-JP" altLang="it-IT" sz="2800">
                <a:latin typeface="Calibri" pitchFamily="34" charset="0"/>
              </a:rPr>
              <a:t>“</a:t>
            </a:r>
            <a:r>
              <a:rPr lang="it-IT" altLang="ja-JP" sz="2800">
                <a:latin typeface="Calibri" pitchFamily="34" charset="0"/>
              </a:rPr>
              <a:t>La crescita dell</a:t>
            </a:r>
            <a:r>
              <a:rPr lang="ja-JP" altLang="it-IT" sz="2800">
                <a:latin typeface="Calibri" pitchFamily="34" charset="0"/>
              </a:rPr>
              <a:t>’</a:t>
            </a:r>
            <a:r>
              <a:rPr lang="it-IT" altLang="ja-JP" sz="2800">
                <a:latin typeface="Calibri" pitchFamily="34" charset="0"/>
              </a:rPr>
              <a:t>uso medicinale delle piante è stata, negli </a:t>
            </a:r>
            <a:r>
              <a:rPr lang="it-IT" altLang="ja-JP" sz="2800" u="sng">
                <a:latin typeface="Calibri" pitchFamily="34" charset="0"/>
              </a:rPr>
              <a:t>ultimi 10 ann</a:t>
            </a:r>
            <a:r>
              <a:rPr lang="it-IT" altLang="ja-JP" sz="2800">
                <a:latin typeface="Calibri" pitchFamily="34" charset="0"/>
              </a:rPr>
              <a:t>i rilevante arrivando ad un valore, in Europa, di circa 6,6 miliardi di euro.</a:t>
            </a:r>
          </a:p>
          <a:p>
            <a:pPr algn="just" eaLnBrk="0" hangingPunct="0"/>
            <a:endParaRPr lang="it-IT" sz="2800">
              <a:latin typeface="Calibri" pitchFamily="34" charset="0"/>
            </a:endParaRPr>
          </a:p>
          <a:p>
            <a:pPr algn="just" eaLnBrk="0" hangingPunct="0"/>
            <a:r>
              <a:rPr lang="it-IT" sz="2800">
                <a:latin typeface="Calibri" pitchFamily="34" charset="0"/>
              </a:rPr>
              <a:t>In Italia il giro d</a:t>
            </a:r>
            <a:r>
              <a:rPr lang="ja-JP" altLang="it-IT" sz="2800">
                <a:latin typeface="Calibri" pitchFamily="34" charset="0"/>
              </a:rPr>
              <a:t>’</a:t>
            </a:r>
            <a:r>
              <a:rPr lang="it-IT" altLang="ja-JP" sz="2800">
                <a:latin typeface="Calibri" pitchFamily="34" charset="0"/>
              </a:rPr>
              <a:t>affari è arrivato a </a:t>
            </a:r>
            <a:r>
              <a:rPr lang="it-IT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900</a:t>
            </a:r>
            <a:r>
              <a:rPr lang="it-IT" altLang="ja-JP" sz="2800">
                <a:latin typeface="Calibri" pitchFamily="34" charset="0"/>
              </a:rPr>
              <a:t> </a:t>
            </a:r>
            <a:r>
              <a:rPr lang="it-IT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milioni</a:t>
            </a:r>
            <a:r>
              <a:rPr lang="it-IT" altLang="ja-JP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it-IT" altLang="ja-JP" sz="2800">
                <a:latin typeface="Calibri" pitchFamily="34" charset="0"/>
              </a:rPr>
              <a:t>di euro, con il 25% dei medici di famiglia e il 20% dei pazienti che </a:t>
            </a:r>
            <a:r>
              <a:rPr lang="it-IT" altLang="ja-JP" sz="2800" u="sng">
                <a:latin typeface="Calibri" pitchFamily="34" charset="0"/>
              </a:rPr>
              <a:t>utilizzano le medicine complementari tratte da erbe medicinali</a:t>
            </a:r>
            <a:r>
              <a:rPr lang="it-IT" altLang="ja-JP" sz="2800">
                <a:latin typeface="Calibri" pitchFamily="34" charset="0"/>
              </a:rPr>
              <a:t>, prescritte dai medici o scelte senza consulto medico</a:t>
            </a:r>
            <a:r>
              <a:rPr lang="ja-JP" altLang="it-IT" sz="2800">
                <a:latin typeface="Calibri" pitchFamily="34" charset="0"/>
              </a:rPr>
              <a:t>”</a:t>
            </a:r>
            <a:r>
              <a:rPr lang="it-IT" altLang="ja-JP" sz="2800">
                <a:latin typeface="Calibri" pitchFamily="34" charset="0"/>
              </a:rPr>
              <a:t>.</a:t>
            </a:r>
            <a:endParaRPr lang="it-IT" sz="3200" i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/>
          <p:nvPr/>
        </p:nvGraphicFramePr>
        <p:xfrm>
          <a:off x="1043608" y="980728"/>
          <a:ext cx="756084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7282" name="Picture 2" descr="Risultati immagini per PUBME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88913"/>
            <a:ext cx="35417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4" descr="Rimedi e cure naturali per la prostat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76250"/>
            <a:ext cx="4665663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6" descr="http://obiettivobenessere.tgcom24.it/wpmu/files/2013/02/ap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4005263"/>
            <a:ext cx="4310063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Immagine 1" descr="pollen_1.tif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43663" cy="306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Immagine 2" descr="pollen_2.tif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6663" y="692150"/>
            <a:ext cx="2935287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Immagine 3" descr="pollen_3.tif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" y="3500438"/>
            <a:ext cx="6324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6738" y="0"/>
            <a:ext cx="6037262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5475" y="3213100"/>
            <a:ext cx="26765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5127625"/>
            <a:ext cx="2989263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graphicFrame>
        <p:nvGraphicFramePr>
          <p:cNvPr id="8" name="Diagramma 7"/>
          <p:cNvGraphicFramePr/>
          <p:nvPr/>
        </p:nvGraphicFramePr>
        <p:xfrm>
          <a:off x="2724472" y="278092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692150"/>
            <a:ext cx="77104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63" y="1844675"/>
            <a:ext cx="88582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2283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75" y="1685925"/>
            <a:ext cx="9093200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492375"/>
            <a:ext cx="80740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2" name="CasellaDiTesto 1"/>
          <p:cNvSpPr txBox="1"/>
          <p:nvPr/>
        </p:nvSpPr>
        <p:spPr>
          <a:xfrm>
            <a:off x="900113" y="765175"/>
            <a:ext cx="45847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 b="1" dirty="0">
                <a:latin typeface="+mj-lt"/>
                <a:ea typeface="MS PGothic" charset="0"/>
                <a:cs typeface="MS PGothic" charset="0"/>
              </a:rPr>
              <a:t>...la letteratura cosa dice?</a:t>
            </a:r>
            <a:endParaRPr lang="en-US" sz="3200" b="1" dirty="0">
              <a:latin typeface="+mj-lt"/>
              <a:ea typeface="MS PGothic" charset="0"/>
              <a:cs typeface="MS PGothic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548313" y="6083300"/>
            <a:ext cx="32004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latin typeface="+mj-lt"/>
                <a:ea typeface="MS PGothic" charset="0"/>
                <a:cs typeface="MS PGothic" charset="0"/>
              </a:rPr>
              <a:t>Cai T. et al., BMC Urology, 2017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Immagine 2" descr="Figure_1_ok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5600" y="0"/>
            <a:ext cx="589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7561262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http://www.jurology.com/pb/assets/raw/Health%20Advance/journals/juro/log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425" y="260350"/>
            <a:ext cx="28892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0338" y="2097088"/>
            <a:ext cx="4103687" cy="471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975" y="188913"/>
            <a:ext cx="4824413" cy="653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e 4"/>
          <p:cNvSpPr>
            <a:spLocks noChangeArrowheads="1"/>
          </p:cNvSpPr>
          <p:nvPr/>
        </p:nvSpPr>
        <p:spPr bwMode="auto">
          <a:xfrm>
            <a:off x="3781425" y="1036638"/>
            <a:ext cx="1079500" cy="5032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492375"/>
            <a:ext cx="84296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15888"/>
            <a:ext cx="749935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5084763"/>
            <a:ext cx="7561262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Immagine 1" descr="Figure_2.tif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2349500"/>
            <a:ext cx="9037637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1"/>
          <p:cNvSpPr>
            <a:spLocks noChangeArrowheads="1"/>
          </p:cNvSpPr>
          <p:nvPr/>
        </p:nvSpPr>
        <p:spPr bwMode="auto">
          <a:xfrm>
            <a:off x="395288" y="280988"/>
            <a:ext cx="835342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en-GB" sz="2400" i="1" u="sng">
                <a:latin typeface="Calibri" pitchFamily="34" charset="0"/>
                <a:cs typeface="Times New Roman" pitchFamily="18" charset="0"/>
              </a:rPr>
              <a:t>Clinical implications</a:t>
            </a:r>
            <a:endParaRPr lang="en-GB" sz="2400"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en-GB" sz="2400">
                <a:latin typeface="Calibri" pitchFamily="34" charset="0"/>
                <a:cs typeface="Times New Roman" pitchFamily="18" charset="0"/>
              </a:rPr>
              <a:t>It is well know that there is </a:t>
            </a:r>
            <a:r>
              <a:rPr lang="en-GB" sz="2400" u="sng">
                <a:latin typeface="Calibri" pitchFamily="34" charset="0"/>
                <a:cs typeface="Times New Roman" pitchFamily="18" charset="0"/>
              </a:rPr>
              <a:t>no standard treatment of CP/CPPS up to date</a:t>
            </a:r>
            <a:r>
              <a:rPr lang="en-GB" sz="2400">
                <a:latin typeface="Calibri" pitchFamily="34" charset="0"/>
                <a:cs typeface="Times New Roman" pitchFamily="18" charset="0"/>
              </a:rPr>
              <a:t>.</a:t>
            </a:r>
          </a:p>
          <a:p>
            <a:pPr algn="just" eaLnBrk="0" hangingPunct="0"/>
            <a:r>
              <a:rPr lang="en-GB" sz="2400">
                <a:latin typeface="Calibri" pitchFamily="34" charset="0"/>
                <a:cs typeface="Times New Roman" pitchFamily="18" charset="0"/>
              </a:rPr>
              <a:t>Among all drugs and therapeutic approach suggested and used, phytotherapeutic agents are widely used in every day clinical practice with variable success.</a:t>
            </a:r>
          </a:p>
          <a:p>
            <a:pPr algn="just" eaLnBrk="0" hangingPunct="0"/>
            <a:r>
              <a:rPr lang="en-GB" sz="2400">
                <a:latin typeface="Calibri" pitchFamily="34" charset="0"/>
                <a:cs typeface="Times New Roman" pitchFamily="18" charset="0"/>
              </a:rPr>
              <a:t>However, their use has only rarely been evaluated in suitable clinical trials. On the other hand, pollen extract has been evaluated sufficiently in preclinical and clinical studies</a:t>
            </a:r>
            <a:r>
              <a:rPr lang="en-GB" sz="2400" baseline="30000">
                <a:latin typeface="Calibri" pitchFamily="34" charset="0"/>
                <a:cs typeface="Times New Roman" pitchFamily="18" charset="0"/>
              </a:rPr>
              <a:t>10,13,15</a:t>
            </a:r>
            <a:r>
              <a:rPr lang="en-GB" sz="2400">
                <a:latin typeface="Calibri" pitchFamily="34" charset="0"/>
                <a:cs typeface="Times New Roman" pitchFamily="18" charset="0"/>
              </a:rPr>
              <a:t>. Here, we reported encouraging results, in terms of variation in NIH-CPSI and QoL scores, in patients treated with pollen extracts. The use of </a:t>
            </a:r>
            <a:r>
              <a:rPr lang="en-GB" sz="2400" u="sng">
                <a:latin typeface="Calibri" pitchFamily="34" charset="0"/>
                <a:cs typeface="Times New Roman" pitchFamily="18" charset="0"/>
              </a:rPr>
              <a:t>pollen extract seems safe and well tolerate by the patients and, for this reason, the compliance to the treatment is high.</a:t>
            </a:r>
            <a:r>
              <a:rPr lang="en-GB" sz="2400">
                <a:latin typeface="Calibri" pitchFamily="34" charset="0"/>
                <a:cs typeface="Times New Roman" pitchFamily="18" charset="0"/>
              </a:rPr>
              <a:t> A long-term treatment for at least 3 months is necessary for obtaining clinically significant results.</a:t>
            </a:r>
            <a:r>
              <a:rPr lang="it-IT" sz="2000">
                <a:latin typeface="Calibri" pitchFamily="34" charset="0"/>
              </a:rPr>
              <a:t> </a:t>
            </a:r>
            <a:endParaRPr lang="it-IT" sz="36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Immagine 1" descr="paracadute.tif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978650" cy="370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" name="Immagine 2" descr="parachutes-need-for-eb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3189288"/>
            <a:ext cx="5545138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ChangeArrowheads="1"/>
          </p:cNvSpPr>
          <p:nvPr/>
        </p:nvSpPr>
        <p:spPr bwMode="auto">
          <a:xfrm>
            <a:off x="6173788" y="5111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9570" name="Text Box 30"/>
          <p:cNvSpPr txBox="1">
            <a:spLocks noChangeArrowheads="1"/>
          </p:cNvSpPr>
          <p:nvPr/>
        </p:nvSpPr>
        <p:spPr bwMode="auto">
          <a:xfrm>
            <a:off x="179388" y="1412875"/>
            <a:ext cx="8785225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it-IT" sz="2800">
                <a:latin typeface="Calibri" pitchFamily="34" charset="0"/>
              </a:rPr>
              <a:t>spesso si tratta di </a:t>
            </a:r>
            <a:r>
              <a:rPr lang="it-IT" sz="2800">
                <a:solidFill>
                  <a:srgbClr val="008000"/>
                </a:solidFill>
                <a:latin typeface="Calibri" pitchFamily="34" charset="0"/>
              </a:rPr>
              <a:t>vari componenti assemblati</a:t>
            </a:r>
            <a:r>
              <a:rPr lang="it-IT" sz="2800">
                <a:latin typeface="Calibri" pitchFamily="34" charset="0"/>
              </a:rPr>
              <a:t>, dove non sempre è possibile evidenziare un principio attivo </a:t>
            </a:r>
          </a:p>
          <a:p>
            <a:pPr marL="457200" indent="-457200" algn="just"/>
            <a:endParaRPr lang="it-IT" sz="1200">
              <a:latin typeface="Calibri" pitchFamily="34" charset="0"/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it-IT" sz="2800">
                <a:latin typeface="Calibri" pitchFamily="34" charset="0"/>
              </a:rPr>
              <a:t>le sostanze possono essere legate ad impurità (sostanze inattive, contaminanti tossici)</a:t>
            </a:r>
          </a:p>
          <a:p>
            <a:pPr marL="457200" indent="-457200" algn="just"/>
            <a:endParaRPr lang="it-IT" sz="1200">
              <a:latin typeface="Calibri" pitchFamily="34" charset="0"/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it-IT" sz="2800">
                <a:latin typeface="Calibri" pitchFamily="34" charset="0"/>
              </a:rPr>
              <a:t>le piante sono soggette a </a:t>
            </a:r>
            <a:r>
              <a:rPr lang="it-IT" sz="2800">
                <a:solidFill>
                  <a:srgbClr val="008000"/>
                </a:solidFill>
                <a:latin typeface="Calibri" pitchFamily="34" charset="0"/>
              </a:rPr>
              <a:t>variazioni naturali</a:t>
            </a:r>
            <a:r>
              <a:rPr lang="it-IT" sz="2800">
                <a:latin typeface="Calibri" pitchFamily="34" charset="0"/>
              </a:rPr>
              <a:t>, per cui una stessa pianta a seconda della zona geografica o delle diverse condizioni di raccolta, essicazione, lavorazione o immagazzinamento possono influenzare la qualità e la composizione chimica del materiale raccolto</a:t>
            </a:r>
          </a:p>
          <a:p>
            <a:pPr marL="457200" indent="-457200" algn="just"/>
            <a:endParaRPr lang="it-IT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 bwMode="auto">
          <a:xfrm>
            <a:off x="611188" y="188913"/>
            <a:ext cx="8229600" cy="6477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/>
            <a:r>
              <a:rPr lang="it-IT" sz="4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Questioni ancora aperte</a:t>
            </a:r>
            <a:r>
              <a:rPr lang="is-IS" sz="4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…</a:t>
            </a:r>
            <a:endParaRPr lang="it-IT" sz="400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ChangeArrowheads="1"/>
          </p:cNvSpPr>
          <p:nvPr/>
        </p:nvSpPr>
        <p:spPr bwMode="auto">
          <a:xfrm>
            <a:off x="6173788" y="5111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55299" name="Picture 5" descr="Gra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676275"/>
            <a:ext cx="4176712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11619" name="Rectangle 6"/>
          <p:cNvSpPr>
            <a:spLocks noChangeArrowheads="1"/>
          </p:cNvSpPr>
          <p:nvPr/>
        </p:nvSpPr>
        <p:spPr bwMode="auto">
          <a:xfrm>
            <a:off x="323850" y="3557588"/>
            <a:ext cx="39608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sz="2000" b="1">
                <a:latin typeface="Calibri" pitchFamily="34" charset="0"/>
              </a:rPr>
              <a:t>Fig. A</a:t>
            </a:r>
            <a:r>
              <a:rPr lang="en-US" sz="2000">
                <a:latin typeface="Calibri" pitchFamily="34" charset="0"/>
              </a:rPr>
              <a:t> – Modello di una curva dose – risposta di un estratto vegetale la cui azione è imputabile ad un solo principio attivo.</a:t>
            </a:r>
          </a:p>
        </p:txBody>
      </p:sp>
      <p:pic>
        <p:nvPicPr>
          <p:cNvPr id="55301" name="Picture 8" descr="Gra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1846263"/>
            <a:ext cx="424815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11621" name="Rectangle 9"/>
          <p:cNvSpPr>
            <a:spLocks noChangeArrowheads="1"/>
          </p:cNvSpPr>
          <p:nvPr/>
        </p:nvSpPr>
        <p:spPr bwMode="auto">
          <a:xfrm>
            <a:off x="3779838" y="4708525"/>
            <a:ext cx="5472112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 b="1">
                <a:latin typeface="Calibri" pitchFamily="34" charset="0"/>
              </a:rPr>
              <a:t>Fig. B – </a:t>
            </a:r>
            <a:r>
              <a:rPr lang="en-US" sz="2000">
                <a:latin typeface="Calibri" pitchFamily="34" charset="0"/>
              </a:rPr>
              <a:t>Modello di una curva dose – risposta di un fitocomplesso, al quale corrisponde lo spazio 2 che deriva dall</a:t>
            </a:r>
            <a:r>
              <a:rPr lang="en-US" altLang="en-US" sz="2000">
                <a:latin typeface="Calibri" pitchFamily="34" charset="0"/>
              </a:rPr>
              <a:t>’</a:t>
            </a:r>
            <a:r>
              <a:rPr lang="en-US" sz="2000">
                <a:latin typeface="Calibri" pitchFamily="34" charset="0"/>
              </a:rPr>
              <a:t>azione di varie sostanze. I singoli effetti possono essere indipendenti, sinergici o antagonisti.</a:t>
            </a:r>
          </a:p>
        </p:txBody>
      </p:sp>
      <p:sp>
        <p:nvSpPr>
          <p:cNvPr id="55303" name="Text Box 10"/>
          <p:cNvSpPr txBox="1">
            <a:spLocks noChangeArrowheads="1"/>
          </p:cNvSpPr>
          <p:nvPr/>
        </p:nvSpPr>
        <p:spPr bwMode="auto">
          <a:xfrm>
            <a:off x="5405438" y="285750"/>
            <a:ext cx="2917825" cy="10779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3200" b="1" dirty="0" err="1">
                <a:latin typeface="+mj-lt"/>
              </a:rPr>
              <a:t>Cur</a:t>
            </a:r>
            <a:r>
              <a:rPr lang="en-US" sz="3200" b="1" dirty="0">
                <a:latin typeface="+mj-lt"/>
              </a:rPr>
              <a:t>v</a:t>
            </a:r>
            <a:r>
              <a:rPr lang="it-IT" sz="3200" b="1" dirty="0">
                <a:latin typeface="+mj-lt"/>
              </a:rPr>
              <a:t>e </a:t>
            </a:r>
          </a:p>
          <a:p>
            <a:pPr algn="ctr" eaLnBrk="1" hangingPunct="1">
              <a:defRPr/>
            </a:pPr>
            <a:r>
              <a:rPr lang="it-IT" sz="3200" b="1" dirty="0">
                <a:latin typeface="+mj-lt"/>
              </a:rPr>
              <a:t>DOSE-RISPOSTA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/>
          <p:cNvGraphicFramePr/>
          <p:nvPr/>
        </p:nvGraphicFramePr>
        <p:xfrm>
          <a:off x="179512" y="0"/>
          <a:ext cx="878497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6562" name="Picture 2" descr="http://www.phitaly.com/wp-content/uploads/2015/07/fitoterapia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1772816"/>
            <a:ext cx="4906179" cy="295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Immagine 1" descr="rana_al_sol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-26988"/>
            <a:ext cx="751522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88913"/>
            <a:ext cx="6985000" cy="6388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74" name="Rettangolo 14"/>
          <p:cNvSpPr>
            <a:spLocks noChangeArrowheads="1"/>
          </p:cNvSpPr>
          <p:nvPr/>
        </p:nvSpPr>
        <p:spPr bwMode="auto">
          <a:xfrm>
            <a:off x="2555776" y="4061390"/>
            <a:ext cx="3456384" cy="138499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  <a:scene3d>
              <a:camera prst="perspectiveHeroicExtremeLeftFacing"/>
              <a:lightRig rig="threePt" dir="t"/>
            </a:scene3d>
          </a:bodyPr>
          <a:lstStyle/>
          <a:p>
            <a:pPr algn="ctr">
              <a:defRPr/>
            </a:pP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ea typeface="+mn-ea"/>
                <a:cs typeface="Arial Black"/>
              </a:rPr>
              <a:t>KEEP CALM</a:t>
            </a:r>
          </a:p>
          <a:p>
            <a:pPr algn="ctr">
              <a:defRPr/>
            </a:pP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ea typeface="+mn-ea"/>
                <a:cs typeface="Arial Black"/>
              </a:rPr>
              <a:t>AND </a:t>
            </a:r>
            <a:r>
              <a:rPr lang="it-IT" sz="2800" b="1" dirty="0">
                <a:ln w="1905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ea typeface="+mn-ea"/>
                <a:cs typeface="Arial Black"/>
              </a:rPr>
              <a:t>USE DEPROX 500</a:t>
            </a:r>
            <a:endParaRPr lang="en-US" sz="2800" b="1" dirty="0">
              <a:ln w="1905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  <a:ea typeface="+mn-ea"/>
              <a:cs typeface="Arial Black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876300" y="441325"/>
            <a:ext cx="7359650" cy="557213"/>
          </a:xfrm>
        </p:spPr>
        <p:txBody>
          <a:bodyPr/>
          <a:lstStyle/>
          <a:p>
            <a:pPr eaLnBrk="1"/>
            <a:r>
              <a:rPr lang="it-IT" sz="3600" smtClean="0">
                <a:solidFill>
                  <a:srgbClr val="FF0000"/>
                </a:solidFill>
                <a:cs typeface="Arial" pitchFamily="34" charset="0"/>
                <a:sym typeface="Gurmukhi MN" charset="0"/>
              </a:rPr>
              <a:t>Role of prostatic inflammation</a:t>
            </a:r>
            <a:endParaRPr lang="it-IT" sz="3600" smtClean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4579" name="CasellaDiTesto 5"/>
          <p:cNvSpPr txBox="1">
            <a:spLocks noChangeArrowheads="1"/>
          </p:cNvSpPr>
          <p:nvPr/>
        </p:nvSpPr>
        <p:spPr bwMode="auto">
          <a:xfrm>
            <a:off x="1114425" y="6111875"/>
            <a:ext cx="12065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84" tIns="32142" rIns="64284" bIns="32142">
            <a:spAutoFit/>
          </a:bodyPr>
          <a:lstStyle/>
          <a:p>
            <a:pPr>
              <a:defRPr/>
            </a:pPr>
            <a:r>
              <a:rPr lang="it-IT" altLang="it-IT" sz="2200" dirty="0">
                <a:solidFill>
                  <a:srgbClr val="FF0000"/>
                </a:solidFill>
                <a:latin typeface="+mj-lt"/>
                <a:ea typeface="ＭＳ Ｐゴシック" pitchFamily="34" charset="-128"/>
                <a:cs typeface="Arial" pitchFamily="34" charset="0"/>
              </a:rPr>
              <a:t>BPE/BOO</a:t>
            </a:r>
          </a:p>
        </p:txBody>
      </p:sp>
      <p:pic>
        <p:nvPicPr>
          <p:cNvPr id="20483" name="Picture 4" descr="cutout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invGray">
          <a:xfrm>
            <a:off x="254000" y="1435100"/>
            <a:ext cx="32035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4" name="Gruppo 31"/>
          <p:cNvGrpSpPr>
            <a:grpSpLocks/>
          </p:cNvGrpSpPr>
          <p:nvPr/>
        </p:nvGrpSpPr>
        <p:grpSpPr bwMode="auto">
          <a:xfrm>
            <a:off x="3863975" y="1792288"/>
            <a:ext cx="4854575" cy="4049712"/>
            <a:chOff x="4552162" y="1732255"/>
            <a:chExt cx="6904251" cy="5760135"/>
          </a:xfrm>
        </p:grpSpPr>
        <p:sp>
          <p:nvSpPr>
            <p:cNvPr id="24583" name="CasellaDiTesto 1"/>
            <p:cNvSpPr txBox="1">
              <a:spLocks noChangeArrowheads="1"/>
            </p:cNvSpPr>
            <p:nvPr/>
          </p:nvSpPr>
          <p:spPr bwMode="auto">
            <a:xfrm>
              <a:off x="4552162" y="1732255"/>
              <a:ext cx="2129075" cy="1246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it-IT" altLang="it-IT" sz="1700" dirty="0" err="1">
                  <a:latin typeface="+mj-lt"/>
                  <a:ea typeface="ＭＳ Ｐゴシック" pitchFamily="34" charset="-128"/>
                  <a:cs typeface="Arial" pitchFamily="34" charset="0"/>
                </a:rPr>
                <a:t>T-lymphocytes</a:t>
              </a:r>
              <a:endParaRPr lang="it-IT" altLang="it-IT" sz="1700" dirty="0">
                <a:latin typeface="+mj-lt"/>
                <a:ea typeface="ＭＳ Ｐゴシック" pitchFamily="34" charset="-128"/>
                <a:cs typeface="Arial" pitchFamily="34" charset="0"/>
              </a:endParaRPr>
            </a:p>
            <a:p>
              <a:pPr algn="just">
                <a:defRPr/>
              </a:pPr>
              <a:r>
                <a:rPr lang="it-IT" altLang="it-IT" sz="1700" dirty="0" err="1">
                  <a:latin typeface="+mj-lt"/>
                  <a:ea typeface="ＭＳ Ｐゴシック" pitchFamily="34" charset="-128"/>
                  <a:cs typeface="Arial" pitchFamily="34" charset="0"/>
                </a:rPr>
                <a:t>Macrophages</a:t>
              </a:r>
              <a:endParaRPr lang="it-IT" altLang="it-IT" sz="1700" dirty="0">
                <a:latin typeface="+mj-lt"/>
                <a:ea typeface="ＭＳ Ｐゴシック" pitchFamily="34" charset="-128"/>
                <a:cs typeface="Arial" pitchFamily="34" charset="0"/>
              </a:endParaRPr>
            </a:p>
            <a:p>
              <a:pPr algn="just">
                <a:defRPr/>
              </a:pPr>
              <a:r>
                <a:rPr lang="it-IT" altLang="it-IT" sz="1700" dirty="0" err="1">
                  <a:latin typeface="+mj-lt"/>
                  <a:ea typeface="ＭＳ Ｐゴシック" pitchFamily="34" charset="-128"/>
                  <a:cs typeface="Arial" pitchFamily="34" charset="0"/>
                </a:rPr>
                <a:t>B-lymphocytes</a:t>
              </a:r>
              <a:endParaRPr lang="it-IT" altLang="it-IT" sz="1700" dirty="0">
                <a:latin typeface="+mj-lt"/>
                <a:ea typeface="ＭＳ Ｐゴシック" pitchFamily="34" charset="-128"/>
                <a:cs typeface="Arial" pitchFamily="34" charset="0"/>
              </a:endParaRPr>
            </a:p>
          </p:txBody>
        </p:sp>
        <p:cxnSp>
          <p:nvCxnSpPr>
            <p:cNvPr id="20487" name="Connettore 2 3"/>
            <p:cNvCxnSpPr>
              <a:cxnSpLocks noChangeShapeType="1"/>
            </p:cNvCxnSpPr>
            <p:nvPr/>
          </p:nvCxnSpPr>
          <p:spPr bwMode="auto">
            <a:xfrm>
              <a:off x="5638304" y="3004592"/>
              <a:ext cx="0" cy="93610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miter lim="0"/>
              <a:headEnd/>
              <a:tailEnd type="arrow" w="med" len="med"/>
            </a:ln>
          </p:spPr>
        </p:cxnSp>
        <p:sp>
          <p:nvSpPr>
            <p:cNvPr id="20488" name="CasellaDiTesto 9"/>
            <p:cNvSpPr txBox="1">
              <a:spLocks noChangeArrowheads="1"/>
            </p:cNvSpPr>
            <p:nvPr/>
          </p:nvSpPr>
          <p:spPr bwMode="auto">
            <a:xfrm>
              <a:off x="5206914" y="4046695"/>
              <a:ext cx="2598690" cy="873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just"/>
              <a:r>
                <a:rPr lang="it-IT" sz="1700">
                  <a:latin typeface="Calibri" pitchFamily="34" charset="0"/>
                  <a:cs typeface="Arial" pitchFamily="34" charset="0"/>
                </a:rPr>
                <a:t>Cytokines</a:t>
              </a:r>
            </a:p>
            <a:p>
              <a:pPr algn="just"/>
              <a:r>
                <a:rPr lang="it-IT" sz="1700">
                  <a:latin typeface="Calibri" pitchFamily="34" charset="0"/>
                  <a:cs typeface="Arial" pitchFamily="34" charset="0"/>
                </a:rPr>
                <a:t>(IL-2; IFN-</a:t>
              </a:r>
              <a:r>
                <a:rPr lang="it-IT" sz="1700">
                  <a:latin typeface="Calibri" pitchFamily="34" charset="0"/>
                  <a:cs typeface="Arial" pitchFamily="34" charset="0"/>
                  <a:sym typeface="Symbol" pitchFamily="18" charset="2"/>
                </a:rPr>
                <a:t>; TGF-</a:t>
              </a:r>
              <a:r>
                <a:rPr lang="el-GR" sz="1700">
                  <a:latin typeface="Calibri" pitchFamily="34" charset="0"/>
                  <a:cs typeface="Arial" pitchFamily="34" charset="0"/>
                  <a:sym typeface="Symbol" pitchFamily="18" charset="2"/>
                </a:rPr>
                <a:t>β</a:t>
              </a:r>
              <a:r>
                <a:rPr lang="it-IT" sz="1700">
                  <a:latin typeface="Calibri" pitchFamily="34" charset="0"/>
                  <a:cs typeface="Arial" pitchFamily="34" charset="0"/>
                  <a:sym typeface="Symbol" pitchFamily="18" charset="2"/>
                </a:rPr>
                <a:t>)</a:t>
              </a:r>
              <a:endParaRPr lang="it-IT" sz="1700">
                <a:latin typeface="Calibri" pitchFamily="34" charset="0"/>
                <a:cs typeface="Arial" pitchFamily="34" charset="0"/>
              </a:endParaRPr>
            </a:p>
          </p:txBody>
        </p:sp>
        <p:cxnSp>
          <p:nvCxnSpPr>
            <p:cNvPr id="20489" name="Connettore 2 10"/>
            <p:cNvCxnSpPr>
              <a:cxnSpLocks noChangeShapeType="1"/>
            </p:cNvCxnSpPr>
            <p:nvPr/>
          </p:nvCxnSpPr>
          <p:spPr bwMode="auto">
            <a:xfrm>
              <a:off x="6430392" y="4948808"/>
              <a:ext cx="0" cy="93610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miter lim="0"/>
              <a:headEnd/>
              <a:tailEnd type="arrow" w="med" len="med"/>
            </a:ln>
          </p:spPr>
        </p:cxnSp>
        <p:sp>
          <p:nvSpPr>
            <p:cNvPr id="24587" name="CasellaDiTesto 11"/>
            <p:cNvSpPr txBox="1">
              <a:spLocks noChangeArrowheads="1"/>
            </p:cNvSpPr>
            <p:nvPr/>
          </p:nvSpPr>
          <p:spPr bwMode="auto">
            <a:xfrm>
              <a:off x="5349154" y="6063082"/>
              <a:ext cx="2126816" cy="873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altLang="it-IT" sz="1700" dirty="0" err="1">
                  <a:latin typeface="+mj-lt"/>
                  <a:ea typeface="ＭＳ Ｐゴシック" pitchFamily="34" charset="-128"/>
                  <a:cs typeface="Arial" pitchFamily="34" charset="0"/>
                </a:rPr>
                <a:t>Fibromuscolar</a:t>
              </a:r>
              <a:r>
                <a:rPr lang="it-IT" altLang="it-IT" sz="1700" dirty="0">
                  <a:latin typeface="+mj-lt"/>
                  <a:ea typeface="ＭＳ Ｐゴシック" pitchFamily="34" charset="-128"/>
                  <a:cs typeface="Arial" pitchFamily="34" charset="0"/>
                </a:rPr>
                <a:t> </a:t>
              </a:r>
            </a:p>
            <a:p>
              <a:pPr>
                <a:defRPr/>
              </a:pPr>
              <a:r>
                <a:rPr lang="it-IT" altLang="it-IT" sz="1700" dirty="0" err="1">
                  <a:latin typeface="+mj-lt"/>
                  <a:ea typeface="ＭＳ Ｐゴシック" pitchFamily="34" charset="-128"/>
                  <a:cs typeface="Arial" pitchFamily="34" charset="0"/>
                </a:rPr>
                <a:t>Growth</a:t>
              </a:r>
              <a:endParaRPr lang="it-IT" altLang="it-IT" sz="1700" dirty="0">
                <a:latin typeface="+mj-lt"/>
                <a:ea typeface="ＭＳ Ｐゴシック" pitchFamily="34" charset="-128"/>
                <a:cs typeface="Arial" pitchFamily="34" charset="0"/>
              </a:endParaRPr>
            </a:p>
          </p:txBody>
        </p:sp>
        <p:cxnSp>
          <p:nvCxnSpPr>
            <p:cNvPr id="20491" name="Connettore 2 14"/>
            <p:cNvCxnSpPr>
              <a:cxnSpLocks noChangeShapeType="1"/>
            </p:cNvCxnSpPr>
            <p:nvPr/>
          </p:nvCxnSpPr>
          <p:spPr bwMode="auto">
            <a:xfrm>
              <a:off x="8014568" y="4588768"/>
              <a:ext cx="1008112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miter lim="0"/>
              <a:headEnd/>
              <a:tailEnd type="arrow" w="med" len="med"/>
            </a:ln>
          </p:spPr>
        </p:cxnSp>
        <p:sp>
          <p:nvSpPr>
            <p:cNvPr id="24589" name="CasellaDiTesto 16"/>
            <p:cNvSpPr txBox="1">
              <a:spLocks noChangeArrowheads="1"/>
            </p:cNvSpPr>
            <p:nvPr/>
          </p:nvSpPr>
          <p:spPr bwMode="auto">
            <a:xfrm>
              <a:off x="9291215" y="4114435"/>
              <a:ext cx="880529" cy="1248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it-IT" altLang="it-IT" sz="1700" dirty="0">
                  <a:latin typeface="+mj-lt"/>
                  <a:ea typeface="ＭＳ Ｐゴシック" pitchFamily="34" charset="-128"/>
                  <a:cs typeface="Arial" pitchFamily="34" charset="0"/>
                </a:rPr>
                <a:t>IL-6</a:t>
              </a:r>
            </a:p>
            <a:p>
              <a:pPr algn="just">
                <a:defRPr/>
              </a:pPr>
              <a:r>
                <a:rPr lang="it-IT" altLang="it-IT" sz="1700" dirty="0">
                  <a:latin typeface="+mj-lt"/>
                  <a:ea typeface="ＭＳ Ｐゴシック" pitchFamily="34" charset="-128"/>
                  <a:cs typeface="Arial" pitchFamily="34" charset="0"/>
                </a:rPr>
                <a:t>IL-8</a:t>
              </a:r>
            </a:p>
            <a:p>
              <a:pPr algn="just">
                <a:defRPr/>
              </a:pPr>
              <a:r>
                <a:rPr lang="it-IT" altLang="it-IT" sz="1700" dirty="0">
                  <a:latin typeface="+mj-lt"/>
                  <a:ea typeface="ＭＳ Ｐゴシック" pitchFamily="34" charset="-128"/>
                  <a:cs typeface="Arial" pitchFamily="34" charset="0"/>
                </a:rPr>
                <a:t>IL-17</a:t>
              </a:r>
            </a:p>
          </p:txBody>
        </p:sp>
        <p:sp>
          <p:nvSpPr>
            <p:cNvPr id="24590" name="CasellaDiTesto 15"/>
            <p:cNvSpPr txBox="1">
              <a:spLocks noChangeArrowheads="1"/>
            </p:cNvSpPr>
            <p:nvPr/>
          </p:nvSpPr>
          <p:spPr bwMode="auto">
            <a:xfrm>
              <a:off x="8471645" y="2068695"/>
              <a:ext cx="2729641" cy="876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altLang="it-IT" sz="1700" dirty="0">
                  <a:latin typeface="+mj-lt"/>
                  <a:ea typeface="ＭＳ Ｐゴシック" pitchFamily="34" charset="-128"/>
                  <a:cs typeface="Arial" pitchFamily="34" charset="0"/>
                </a:rPr>
                <a:t>Perpetuate </a:t>
              </a:r>
              <a:r>
                <a:rPr lang="it-IT" altLang="it-IT" sz="1700" dirty="0" err="1">
                  <a:latin typeface="+mj-lt"/>
                  <a:ea typeface="ＭＳ Ｐゴシック" pitchFamily="34" charset="-128"/>
                  <a:cs typeface="Arial" pitchFamily="34" charset="0"/>
                </a:rPr>
                <a:t>chronic</a:t>
              </a:r>
              <a:r>
                <a:rPr lang="it-IT" altLang="it-IT" sz="1700" dirty="0">
                  <a:latin typeface="+mj-lt"/>
                  <a:ea typeface="ＭＳ Ｐゴシック" pitchFamily="34" charset="-128"/>
                  <a:cs typeface="Arial" pitchFamily="34" charset="0"/>
                </a:rPr>
                <a:t> </a:t>
              </a:r>
            </a:p>
            <a:p>
              <a:pPr>
                <a:defRPr/>
              </a:pPr>
              <a:r>
                <a:rPr lang="it-IT" altLang="it-IT" sz="1700" dirty="0" err="1">
                  <a:latin typeface="+mj-lt"/>
                  <a:ea typeface="ＭＳ Ｐゴシック" pitchFamily="34" charset="-128"/>
                  <a:cs typeface="Arial" pitchFamily="34" charset="0"/>
                </a:rPr>
                <a:t>Immune-response</a:t>
              </a:r>
              <a:endParaRPr lang="it-IT" altLang="it-IT" sz="1700" dirty="0">
                <a:latin typeface="+mj-lt"/>
                <a:ea typeface="ＭＳ Ｐゴシック" pitchFamily="34" charset="-128"/>
                <a:cs typeface="Arial" pitchFamily="34" charset="0"/>
              </a:endParaRPr>
            </a:p>
          </p:txBody>
        </p:sp>
        <p:cxnSp>
          <p:nvCxnSpPr>
            <p:cNvPr id="20494" name="Connettore 2 20"/>
            <p:cNvCxnSpPr>
              <a:cxnSpLocks noChangeShapeType="1"/>
            </p:cNvCxnSpPr>
            <p:nvPr/>
          </p:nvCxnSpPr>
          <p:spPr bwMode="auto">
            <a:xfrm flipV="1">
              <a:off x="9598744" y="3220616"/>
              <a:ext cx="0" cy="72008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miter lim="0"/>
              <a:headEnd/>
              <a:tailEnd type="arrow" w="med" len="med"/>
            </a:ln>
          </p:spPr>
        </p:cxnSp>
        <p:cxnSp>
          <p:nvCxnSpPr>
            <p:cNvPr id="20495" name="Connettore 2 22"/>
            <p:cNvCxnSpPr>
              <a:cxnSpLocks noChangeShapeType="1"/>
            </p:cNvCxnSpPr>
            <p:nvPr/>
          </p:nvCxnSpPr>
          <p:spPr bwMode="auto">
            <a:xfrm flipH="1">
              <a:off x="7215809" y="2483986"/>
              <a:ext cx="1008112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miter lim="0"/>
              <a:headEnd/>
              <a:tailEnd type="arrow" w="med" len="med"/>
            </a:ln>
          </p:spPr>
        </p:cxnSp>
        <p:cxnSp>
          <p:nvCxnSpPr>
            <p:cNvPr id="20496" name="Connettore 2 28"/>
            <p:cNvCxnSpPr>
              <a:cxnSpLocks noChangeShapeType="1"/>
            </p:cNvCxnSpPr>
            <p:nvPr/>
          </p:nvCxnSpPr>
          <p:spPr bwMode="auto">
            <a:xfrm>
              <a:off x="9598744" y="5524872"/>
              <a:ext cx="0" cy="95265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miter lim="0"/>
              <a:headEnd/>
              <a:tailEnd/>
            </a:ln>
          </p:spPr>
        </p:cxnSp>
        <p:cxnSp>
          <p:nvCxnSpPr>
            <p:cNvPr id="20497" name="Connettore 2 30"/>
            <p:cNvCxnSpPr>
              <a:cxnSpLocks noChangeShapeType="1"/>
            </p:cNvCxnSpPr>
            <p:nvPr/>
          </p:nvCxnSpPr>
          <p:spPr bwMode="auto">
            <a:xfrm>
              <a:off x="8223921" y="6477525"/>
              <a:ext cx="1374823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miter lim="0"/>
              <a:headEnd type="arrow" w="med" len="med"/>
              <a:tailEnd/>
            </a:ln>
          </p:spPr>
        </p:cxnSp>
        <p:sp>
          <p:nvSpPr>
            <p:cNvPr id="24595" name="CasellaDiTesto 32"/>
            <p:cNvSpPr txBox="1">
              <a:spLocks noChangeArrowheads="1"/>
            </p:cNvSpPr>
            <p:nvPr/>
          </p:nvSpPr>
          <p:spPr bwMode="auto">
            <a:xfrm>
              <a:off x="9959514" y="6245979"/>
              <a:ext cx="1496899" cy="1246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altLang="it-IT" sz="1700" dirty="0" err="1">
                  <a:latin typeface="+mj-lt"/>
                  <a:ea typeface="ＭＳ Ｐゴシック" pitchFamily="34" charset="-128"/>
                  <a:cs typeface="Arial" pitchFamily="34" charset="0"/>
                </a:rPr>
                <a:t>Autocrine</a:t>
              </a:r>
              <a:endParaRPr lang="it-IT" altLang="it-IT" sz="1700" dirty="0">
                <a:latin typeface="+mj-lt"/>
                <a:ea typeface="ＭＳ Ｐゴシック" pitchFamily="34" charset="-128"/>
                <a:cs typeface="Arial" pitchFamily="34" charset="0"/>
              </a:endParaRPr>
            </a:p>
            <a:p>
              <a:pPr>
                <a:defRPr/>
              </a:pPr>
              <a:r>
                <a:rPr lang="it-IT" altLang="it-IT" sz="1700" dirty="0">
                  <a:latin typeface="+mj-lt"/>
                  <a:ea typeface="ＭＳ Ｐゴシック" pitchFamily="34" charset="-128"/>
                  <a:cs typeface="Arial" pitchFamily="34" charset="0"/>
                </a:rPr>
                <a:t>Paracrine</a:t>
              </a:r>
            </a:p>
            <a:p>
              <a:pPr>
                <a:defRPr/>
              </a:pPr>
              <a:r>
                <a:rPr lang="it-IT" altLang="it-IT" sz="1700" dirty="0" err="1">
                  <a:latin typeface="+mj-lt"/>
                  <a:ea typeface="ＭＳ Ｐゴシック" pitchFamily="34" charset="-128"/>
                  <a:cs typeface="Arial" pitchFamily="34" charset="0"/>
                </a:rPr>
                <a:t>loop</a:t>
              </a:r>
              <a:endParaRPr lang="it-IT" altLang="it-IT" sz="1700" dirty="0">
                <a:latin typeface="+mj-lt"/>
                <a:ea typeface="ＭＳ Ｐゴシック" pitchFamily="34" charset="-128"/>
                <a:cs typeface="Arial" pitchFamily="34" charset="0"/>
              </a:endParaRPr>
            </a:p>
          </p:txBody>
        </p:sp>
      </p:grpSp>
      <p:sp>
        <p:nvSpPr>
          <p:cNvPr id="24582" name="CasellaDiTesto 34"/>
          <p:cNvSpPr txBox="1">
            <a:spLocks noChangeArrowheads="1"/>
          </p:cNvSpPr>
          <p:nvPr/>
        </p:nvSpPr>
        <p:spPr bwMode="auto">
          <a:xfrm>
            <a:off x="5457825" y="6392863"/>
            <a:ext cx="3244850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70" tIns="32135" rIns="64270" bIns="32135">
            <a:spAutoFit/>
          </a:bodyPr>
          <a:lstStyle/>
          <a:p>
            <a:pPr>
              <a:defRPr/>
            </a:pPr>
            <a:r>
              <a:rPr lang="it-IT" altLang="it-IT" sz="1300" dirty="0">
                <a:latin typeface="+mj-lt"/>
                <a:ea typeface="ＭＳ Ｐゴシック" pitchFamily="34" charset="-128"/>
                <a:cs typeface="Arial" pitchFamily="34" charset="0"/>
              </a:rPr>
              <a:t>De Nunzio C. </a:t>
            </a:r>
            <a:r>
              <a:rPr lang="it-IT" altLang="it-IT" sz="1300" dirty="0" err="1">
                <a:latin typeface="+mj-lt"/>
                <a:ea typeface="ＭＳ Ｐゴシック" pitchFamily="34" charset="-128"/>
                <a:cs typeface="Arial" pitchFamily="34" charset="0"/>
              </a:rPr>
              <a:t>et</a:t>
            </a:r>
            <a:r>
              <a:rPr lang="it-IT" altLang="it-IT" sz="1300" dirty="0">
                <a:latin typeface="+mj-lt"/>
                <a:ea typeface="ＭＳ Ｐゴシック" pitchFamily="34" charset="-128"/>
                <a:cs typeface="Arial" pitchFamily="34" charset="0"/>
              </a:rPr>
              <a:t> al. Eur </a:t>
            </a:r>
            <a:r>
              <a:rPr lang="it-IT" altLang="it-IT" sz="1300" dirty="0" err="1">
                <a:latin typeface="+mj-lt"/>
                <a:ea typeface="ＭＳ Ｐゴシック" pitchFamily="34" charset="-128"/>
                <a:cs typeface="Arial" pitchFamily="34" charset="0"/>
              </a:rPr>
              <a:t>Urol</a:t>
            </a:r>
            <a:r>
              <a:rPr lang="it-IT" altLang="it-IT" sz="1300" dirty="0">
                <a:latin typeface="+mj-lt"/>
                <a:ea typeface="ＭＳ Ｐゴシック" pitchFamily="34" charset="-128"/>
                <a:cs typeface="Arial" pitchFamily="34" charset="0"/>
              </a:rPr>
              <a:t> 2011; 60: 106-117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6200"/>
            <a:ext cx="2743200" cy="273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981200"/>
            <a:ext cx="465138" cy="735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1931988" y="3168650"/>
            <a:ext cx="5435600" cy="771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4400" b="1">
                <a:solidFill>
                  <a:srgbClr val="3333CC"/>
                </a:solidFill>
                <a:latin typeface="Calibri" pitchFamily="34" charset="0"/>
              </a:rPr>
              <a:t>Grazie per l</a:t>
            </a:r>
            <a:r>
              <a:rPr lang="it-IT" altLang="en-US" sz="4400" b="1">
                <a:solidFill>
                  <a:srgbClr val="3333CC"/>
                </a:solidFill>
                <a:latin typeface="Calibri" pitchFamily="34" charset="0"/>
              </a:rPr>
              <a:t>’</a:t>
            </a:r>
            <a:r>
              <a:rPr lang="it-IT" sz="4400" b="1">
                <a:solidFill>
                  <a:srgbClr val="3333CC"/>
                </a:solidFill>
                <a:latin typeface="Calibri" pitchFamily="34" charset="0"/>
              </a:rPr>
              <a:t>attenzione</a:t>
            </a:r>
          </a:p>
        </p:txBody>
      </p:sp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1950" y="4495800"/>
            <a:ext cx="3549650" cy="2254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0" y="5791200"/>
            <a:ext cx="654050" cy="855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8925" y="260350"/>
            <a:ext cx="8459788" cy="827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800" dirty="0">
                <a:latin typeface="+mj-lt"/>
              </a:rPr>
              <a:t>Prostatite ed infiltrato infiammatorio: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800" dirty="0">
                <a:latin typeface="+mj-lt"/>
              </a:rPr>
              <a:t>partiamo dalla definizione</a:t>
            </a:r>
          </a:p>
        </p:txBody>
      </p:sp>
      <p:pic>
        <p:nvPicPr>
          <p:cNvPr id="2150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700213"/>
            <a:ext cx="58324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4221163"/>
            <a:ext cx="33496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2" descr="Inflammation_of_prosta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4037013"/>
            <a:ext cx="3744913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ttangolo 10"/>
          <p:cNvSpPr>
            <a:spLocks noChangeArrowheads="1"/>
          </p:cNvSpPr>
          <p:nvPr/>
        </p:nvSpPr>
        <p:spPr bwMode="auto">
          <a:xfrm>
            <a:off x="179388" y="1362075"/>
            <a:ext cx="87852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400" dirty="0">
                <a:latin typeface="+mj-lt"/>
              </a:rPr>
              <a:t>For the </a:t>
            </a:r>
            <a:r>
              <a:rPr lang="en-US" sz="2400" b="1" dirty="0">
                <a:latin typeface="+mj-lt"/>
              </a:rPr>
              <a:t>pathologist</a:t>
            </a:r>
            <a:r>
              <a:rPr lang="en-US" sz="2400" dirty="0">
                <a:latin typeface="+mj-lt"/>
              </a:rPr>
              <a:t>, `prostatitis' is defined as inflammatory cells within the prostatic parenchyma. The pathologist based the diagnosis on the cell type that comprised the infiltrate, i.e. </a:t>
            </a:r>
            <a:r>
              <a:rPr lang="en-US" sz="2400" dirty="0" err="1">
                <a:latin typeface="+mj-lt"/>
              </a:rPr>
              <a:t>neutrophilic</a:t>
            </a:r>
            <a:r>
              <a:rPr lang="en-US" sz="2400" dirty="0">
                <a:latin typeface="+mj-lt"/>
              </a:rPr>
              <a:t>, mononuclear (including lymphocytes, plasma cells and macrophages), </a:t>
            </a:r>
            <a:r>
              <a:rPr lang="it-IT" sz="2400" dirty="0" err="1">
                <a:latin typeface="+mj-lt"/>
              </a:rPr>
              <a:t>eosinophilic</a:t>
            </a:r>
            <a:r>
              <a:rPr lang="it-IT" sz="2400" dirty="0">
                <a:latin typeface="+mj-lt"/>
              </a:rPr>
              <a:t> or </a:t>
            </a:r>
            <a:r>
              <a:rPr lang="it-IT" sz="2400" dirty="0" err="1">
                <a:latin typeface="+mj-lt"/>
              </a:rPr>
              <a:t>granulomatous</a:t>
            </a:r>
            <a:r>
              <a:rPr lang="it-IT" sz="2400" dirty="0">
                <a:latin typeface="+mj-lt"/>
              </a:rPr>
              <a:t> prostatitis.</a:t>
            </a:r>
          </a:p>
          <a:p>
            <a:pPr algn="just">
              <a:defRPr/>
            </a:pPr>
            <a:endParaRPr lang="it-IT" sz="2400" dirty="0">
              <a:latin typeface="+mj-lt"/>
            </a:endParaRPr>
          </a:p>
          <a:p>
            <a:pPr algn="just">
              <a:defRPr/>
            </a:pPr>
            <a:endParaRPr lang="it-IT" sz="2400" dirty="0">
              <a:latin typeface="+mj-lt"/>
            </a:endParaRPr>
          </a:p>
          <a:p>
            <a:pPr algn="just">
              <a:defRPr/>
            </a:pPr>
            <a:endParaRPr lang="it-IT" sz="2400" dirty="0">
              <a:latin typeface="+mj-lt"/>
            </a:endParaRPr>
          </a:p>
          <a:p>
            <a:pPr algn="just">
              <a:defRPr/>
            </a:pPr>
            <a:r>
              <a:rPr lang="en-US" sz="2400" dirty="0">
                <a:latin typeface="+mj-lt"/>
              </a:rPr>
              <a:t>In contrast, the </a:t>
            </a:r>
            <a:r>
              <a:rPr lang="en-US" sz="2400" b="1" dirty="0">
                <a:latin typeface="+mj-lt"/>
              </a:rPr>
              <a:t>urologist</a:t>
            </a:r>
            <a:r>
              <a:rPr lang="en-US" sz="2400" dirty="0">
                <a:latin typeface="+mj-lt"/>
              </a:rPr>
              <a:t> defined `prostatitis' as a clinical syndrome characterized by genitourinary discomfort </a:t>
            </a:r>
            <a:r>
              <a:rPr lang="it-IT" sz="2400" dirty="0">
                <a:latin typeface="+mj-lt"/>
              </a:rPr>
              <a:t>or </a:t>
            </a:r>
            <a:r>
              <a:rPr lang="it-IT" sz="2400" dirty="0" err="1">
                <a:latin typeface="+mj-lt"/>
              </a:rPr>
              <a:t>pain</a:t>
            </a:r>
            <a:r>
              <a:rPr lang="it-IT" sz="2400" dirty="0">
                <a:latin typeface="+mj-lt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ttangolo 11"/>
          <p:cNvSpPr>
            <a:spLocks noChangeArrowheads="1"/>
          </p:cNvSpPr>
          <p:nvPr/>
        </p:nvSpPr>
        <p:spPr bwMode="auto">
          <a:xfrm>
            <a:off x="179388" y="1341438"/>
            <a:ext cx="8785225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14288" algn="just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Ø"/>
              <a:tabLst>
                <a:tab pos="3556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sz="2800">
                <a:latin typeface="Calibri" pitchFamily="34" charset="0"/>
                <a:cs typeface="Times New Roman" pitchFamily="18" charset="0"/>
              </a:rPr>
              <a:t> Ad ogni classe corrisponde un </a:t>
            </a:r>
            <a:r>
              <a:rPr lang="it-IT" sz="2800" u="sng">
                <a:latin typeface="Calibri" pitchFamily="34" charset="0"/>
                <a:cs typeface="Times New Roman" pitchFamily="18" charset="0"/>
              </a:rPr>
              <a:t>particolare tipo di infiltrato infiammatorio</a:t>
            </a:r>
            <a:r>
              <a:rPr lang="it-IT" sz="2800">
                <a:latin typeface="Calibri" pitchFamily="34" charset="0"/>
                <a:cs typeface="Times New Roman" pitchFamily="18" charset="0"/>
              </a:rPr>
              <a:t>. </a:t>
            </a:r>
          </a:p>
          <a:p>
            <a:pPr indent="14288" algn="just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Ø"/>
              <a:tabLst>
                <a:tab pos="3556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sz="2800">
              <a:latin typeface="Calibri" pitchFamily="34" charset="0"/>
              <a:cs typeface="Times New Roman" pitchFamily="18" charset="0"/>
            </a:endParaRPr>
          </a:p>
          <a:p>
            <a:pPr indent="14288" algn="just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Ø"/>
              <a:tabLst>
                <a:tab pos="3556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sz="2800">
                <a:latin typeface="Calibri" pitchFamily="34" charset="0"/>
                <a:cs typeface="Times New Roman" pitchFamily="18" charset="0"/>
              </a:rPr>
              <a:t> Le caratteristiche istologiche possono avere </a:t>
            </a:r>
            <a:r>
              <a:rPr lang="it-IT" sz="2800" u="sng">
                <a:latin typeface="Calibri" pitchFamily="34" charset="0"/>
                <a:cs typeface="Times New Roman" pitchFamily="18" charset="0"/>
              </a:rPr>
              <a:t>risvolti clinici </a:t>
            </a:r>
            <a:r>
              <a:rPr lang="it-IT" sz="2800">
                <a:latin typeface="Calibri" pitchFamily="34" charset="0"/>
                <a:cs typeface="Times New Roman" pitchFamily="18" charset="0"/>
              </a:rPr>
              <a:t>importanti su:</a:t>
            </a:r>
          </a:p>
          <a:p>
            <a:pPr lvl="1" indent="14288" algn="just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Ø"/>
              <a:tabLst>
                <a:tab pos="3556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sz="2800">
                <a:latin typeface="Calibri" pitchFamily="34" charset="0"/>
                <a:cs typeface="Times New Roman" pitchFamily="18" charset="0"/>
              </a:rPr>
              <a:t> storia naturale della patologia</a:t>
            </a:r>
          </a:p>
          <a:p>
            <a:pPr lvl="1" indent="14288" algn="just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Ø"/>
              <a:tabLst>
                <a:tab pos="3556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sz="2800">
                <a:latin typeface="Calibri" pitchFamily="34" charset="0"/>
                <a:cs typeface="Times New Roman" pitchFamily="18" charset="0"/>
              </a:rPr>
              <a:t> pianificazione delle strategie terapeutiche</a:t>
            </a:r>
          </a:p>
          <a:p>
            <a:pPr lvl="1" indent="14288" algn="just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Ø"/>
              <a:tabLst>
                <a:tab pos="3556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sz="2800">
                <a:latin typeface="Calibri" pitchFamily="34" charset="0"/>
                <a:cs typeface="Times New Roman" pitchFamily="18" charset="0"/>
              </a:rPr>
              <a:t>rischio di sviluppo di patologie diverse da </a:t>
            </a:r>
            <a:r>
              <a:rPr lang="it-IT" altLang="en-US" sz="2800">
                <a:latin typeface="Calibri" pitchFamily="34" charset="0"/>
                <a:cs typeface="Times New Roman" pitchFamily="18" charset="0"/>
              </a:rPr>
              <a:t>“</a:t>
            </a:r>
            <a:r>
              <a:rPr lang="it-IT" sz="2800">
                <a:latin typeface="Calibri" pitchFamily="34" charset="0"/>
                <a:cs typeface="Times New Roman" pitchFamily="18" charset="0"/>
              </a:rPr>
              <a:t>prostatite</a:t>
            </a:r>
            <a:r>
              <a:rPr lang="it-IT" altLang="en-US" sz="2800">
                <a:latin typeface="Calibri" pitchFamily="34" charset="0"/>
                <a:cs typeface="Times New Roman" pitchFamily="18" charset="0"/>
              </a:rPr>
              <a:t>”</a:t>
            </a:r>
            <a:endParaRPr lang="it-IT" sz="2800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238" y="1700213"/>
            <a:ext cx="6465887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433388" y="441325"/>
            <a:ext cx="8459787" cy="827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/>
              <a:t>Infiltrato infiammatorio: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/>
              <a:t>NIH – Cat. I : UTI prostatite acuta batterica</a:t>
            </a:r>
          </a:p>
        </p:txBody>
      </p:sp>
      <p:sp>
        <p:nvSpPr>
          <p:cNvPr id="29699" name="CasellaDiTesto 11"/>
          <p:cNvSpPr txBox="1">
            <a:spLocks noChangeArrowheads="1"/>
          </p:cNvSpPr>
          <p:nvPr/>
        </p:nvSpPr>
        <p:spPr bwMode="auto">
          <a:xfrm>
            <a:off x="6659563" y="2079625"/>
            <a:ext cx="230505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/>
              <a:t>(H) Indicates hyperplasia;</a:t>
            </a:r>
          </a:p>
          <a:p>
            <a:pPr algn="just"/>
            <a:endParaRPr lang="en-US" sz="1600"/>
          </a:p>
          <a:p>
            <a:pPr algn="just"/>
            <a:r>
              <a:rPr lang="en-US" sz="1600"/>
              <a:t>(V) indicates vascular damage;</a:t>
            </a:r>
          </a:p>
          <a:p>
            <a:pPr algn="just"/>
            <a:endParaRPr lang="en-US" sz="1600"/>
          </a:p>
          <a:p>
            <a:pPr algn="just"/>
            <a:r>
              <a:rPr lang="en-US" sz="1600"/>
              <a:t>(I) indicates  inflammatory infiltrate; and (PN) indicates a pyknotic nucleus. The central lumen is filled with necrotic epithelium and inflammatory infiltrate.</a:t>
            </a:r>
            <a:endParaRPr lang="it-IT" sz="16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4585</TotalTime>
  <Words>1097</Words>
  <Application>Microsoft Office PowerPoint</Application>
  <PresentationFormat>Presentazione su schermo (4:3)</PresentationFormat>
  <Paragraphs>140</Paragraphs>
  <Slides>50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1" baseType="lpstr">
      <vt:lpstr>Tema di Office</vt:lpstr>
      <vt:lpstr>Diapositiva 1</vt:lpstr>
      <vt:lpstr>Diapositiva 2</vt:lpstr>
      <vt:lpstr>Diapositiva 3</vt:lpstr>
      <vt:lpstr>Diapositiva 4</vt:lpstr>
      <vt:lpstr>Role of prostatic inflammation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Nutraceutica o fitoterapia?</vt:lpstr>
      <vt:lpstr>Perché ne parliamo oggi?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</vt:vector>
  </TitlesOfParts>
  <Company>A.P.S.S. Trento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5319102</dc:creator>
  <cp:lastModifiedBy>5319102</cp:lastModifiedBy>
  <cp:revision>457</cp:revision>
  <dcterms:created xsi:type="dcterms:W3CDTF">2013-08-26T09:33:32Z</dcterms:created>
  <dcterms:modified xsi:type="dcterms:W3CDTF">2017-03-09T14:33:33Z</dcterms:modified>
</cp:coreProperties>
</file>