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xls" ContentType="application/vnd.ms-excel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</p:sldMasterIdLst>
  <p:notesMasterIdLst>
    <p:notesMasterId r:id="rId43"/>
  </p:notesMasterIdLst>
  <p:sldIdLst>
    <p:sldId id="267" r:id="rId7"/>
    <p:sldId id="297" r:id="rId8"/>
    <p:sldId id="286" r:id="rId9"/>
    <p:sldId id="256" r:id="rId10"/>
    <p:sldId id="269" r:id="rId11"/>
    <p:sldId id="268" r:id="rId12"/>
    <p:sldId id="276" r:id="rId13"/>
    <p:sldId id="270" r:id="rId14"/>
    <p:sldId id="271" r:id="rId15"/>
    <p:sldId id="288" r:id="rId16"/>
    <p:sldId id="289" r:id="rId17"/>
    <p:sldId id="274" r:id="rId18"/>
    <p:sldId id="278" r:id="rId19"/>
    <p:sldId id="277" r:id="rId20"/>
    <p:sldId id="279" r:id="rId21"/>
    <p:sldId id="280" r:id="rId22"/>
    <p:sldId id="257" r:id="rId23"/>
    <p:sldId id="296" r:id="rId24"/>
    <p:sldId id="281" r:id="rId25"/>
    <p:sldId id="284" r:id="rId26"/>
    <p:sldId id="283" r:id="rId27"/>
    <p:sldId id="282" r:id="rId28"/>
    <p:sldId id="258" r:id="rId29"/>
    <p:sldId id="293" r:id="rId30"/>
    <p:sldId id="295" r:id="rId31"/>
    <p:sldId id="259" r:id="rId32"/>
    <p:sldId id="260" r:id="rId33"/>
    <p:sldId id="292" r:id="rId34"/>
    <p:sldId id="261" r:id="rId35"/>
    <p:sldId id="262" r:id="rId36"/>
    <p:sldId id="290" r:id="rId37"/>
    <p:sldId id="291" r:id="rId38"/>
    <p:sldId id="294" r:id="rId39"/>
    <p:sldId id="265" r:id="rId40"/>
    <p:sldId id="266" r:id="rId41"/>
    <p:sldId id="285" r:id="rId4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955" autoAdjust="0"/>
    <p:restoredTop sz="94533" autoAdjust="0"/>
  </p:normalViewPr>
  <p:slideViewPr>
    <p:cSldViewPr snapToGrid="0" snapToObjects="1">
      <p:cViewPr varScale="1">
        <p:scale>
          <a:sx n="72" d="100"/>
          <a:sy n="72" d="100"/>
        </p:scale>
        <p:origin x="126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7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 dirty="0" smtClean="0"/>
              <a:t>Men with ED</a:t>
            </a:r>
            <a:endParaRPr lang="en-GB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Men with ED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Didn't consulted</c:v>
                </c:pt>
                <c:pt idx="1">
                  <c:v>Receive prescription</c:v>
                </c:pt>
                <c:pt idx="2">
                  <c:v>Filled the prescription</c:v>
                </c:pt>
                <c:pt idx="3">
                  <c:v>Used PDE5i more than once</c:v>
                </c:pt>
                <c:pt idx="4">
                  <c:v>Using PDE5i's for long period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0.71000000000000096</c:v>
                </c:pt>
                <c:pt idx="1">
                  <c:v>0.28999999999999998</c:v>
                </c:pt>
                <c:pt idx="2">
                  <c:v>0.25</c:v>
                </c:pt>
                <c:pt idx="3">
                  <c:v>0.22</c:v>
                </c:pt>
                <c:pt idx="4">
                  <c:v>0.16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6340784"/>
        <c:axId val="86341328"/>
      </c:barChart>
      <c:catAx>
        <c:axId val="863407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it-IT"/>
          </a:p>
        </c:txPr>
        <c:crossAx val="86341328"/>
        <c:crosses val="autoZero"/>
        <c:auto val="1"/>
        <c:lblAlgn val="ctr"/>
        <c:lblOffset val="100"/>
        <c:noMultiLvlLbl val="0"/>
      </c:catAx>
      <c:valAx>
        <c:axId val="8634132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8634078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it-IT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D6A2E8-4424-8A40-8F88-559EF9F5812D}" type="doc">
      <dgm:prSet loTypeId="urn:microsoft.com/office/officeart/2005/8/layout/arrow2" loCatId="" qsTypeId="urn:microsoft.com/office/officeart/2005/8/quickstyle/simple4" qsCatId="simple" csTypeId="urn:microsoft.com/office/officeart/2005/8/colors/accent2_4" csCatId="accent2" phldr="1"/>
      <dgm:spPr/>
      <dgm:t>
        <a:bodyPr/>
        <a:lstStyle/>
        <a:p>
          <a:endParaRPr lang="it-IT"/>
        </a:p>
      </dgm:t>
    </dgm:pt>
    <dgm:pt modelId="{8168CA63-0EB7-EA4E-B93F-2A4137EF0D23}">
      <dgm:prSet phldrT="[Testo]"/>
      <dgm:spPr/>
      <dgm:t>
        <a:bodyPr/>
        <a:lstStyle/>
        <a:p>
          <a:r>
            <a:rPr lang="it-IT" dirty="0" smtClean="0"/>
            <a:t>Papaverina</a:t>
          </a:r>
        </a:p>
        <a:p>
          <a:r>
            <a:rPr lang="it-IT" dirty="0" err="1" smtClean="0"/>
            <a:t>Fentolamina</a:t>
          </a:r>
          <a:endParaRPr lang="it-IT" dirty="0" smtClean="0"/>
        </a:p>
        <a:p>
          <a:r>
            <a:rPr lang="it-IT" dirty="0" smtClean="0"/>
            <a:t>Yohimbina</a:t>
          </a:r>
          <a:endParaRPr lang="it-IT" dirty="0"/>
        </a:p>
      </dgm:t>
    </dgm:pt>
    <dgm:pt modelId="{6A17EF44-F051-B249-A1CC-11C814288A3E}" type="parTrans" cxnId="{6E705A72-DCEF-5546-8451-8FBBEBF93D74}">
      <dgm:prSet/>
      <dgm:spPr/>
      <dgm:t>
        <a:bodyPr/>
        <a:lstStyle/>
        <a:p>
          <a:endParaRPr lang="it-IT"/>
        </a:p>
      </dgm:t>
    </dgm:pt>
    <dgm:pt modelId="{283368A7-1098-2240-BA95-7487B6AAB510}" type="sibTrans" cxnId="{6E705A72-DCEF-5546-8451-8FBBEBF93D74}">
      <dgm:prSet/>
      <dgm:spPr/>
      <dgm:t>
        <a:bodyPr/>
        <a:lstStyle/>
        <a:p>
          <a:endParaRPr lang="it-IT"/>
        </a:p>
      </dgm:t>
    </dgm:pt>
    <dgm:pt modelId="{C1DA4ADD-689D-524D-BD00-D2D2A6D2A821}">
      <dgm:prSet phldrT="[Testo]"/>
      <dgm:spPr/>
      <dgm:t>
        <a:bodyPr/>
        <a:lstStyle/>
        <a:p>
          <a:r>
            <a:rPr lang="it-IT" dirty="0" err="1" smtClean="0"/>
            <a:t>Vacuum</a:t>
          </a:r>
          <a:r>
            <a:rPr lang="it-IT" dirty="0" smtClean="0"/>
            <a:t> </a:t>
          </a:r>
          <a:r>
            <a:rPr lang="it-IT" dirty="0" err="1" smtClean="0"/>
            <a:t>Erection</a:t>
          </a:r>
          <a:r>
            <a:rPr lang="it-IT" dirty="0" smtClean="0"/>
            <a:t> </a:t>
          </a:r>
          <a:r>
            <a:rPr lang="it-IT" dirty="0" err="1" smtClean="0"/>
            <a:t>Devices</a:t>
          </a:r>
          <a:endParaRPr lang="it-IT" dirty="0" smtClean="0"/>
        </a:p>
        <a:p>
          <a:endParaRPr lang="it-IT" dirty="0"/>
        </a:p>
      </dgm:t>
    </dgm:pt>
    <dgm:pt modelId="{7FEE2BEC-A941-CF4F-BD6C-A7DD15576A1C}" type="parTrans" cxnId="{B67BAD04-E236-9444-9EE6-82E8EE845442}">
      <dgm:prSet/>
      <dgm:spPr/>
      <dgm:t>
        <a:bodyPr/>
        <a:lstStyle/>
        <a:p>
          <a:endParaRPr lang="it-IT"/>
        </a:p>
      </dgm:t>
    </dgm:pt>
    <dgm:pt modelId="{41B2E7B7-9863-1341-B3E4-9DB0594D9764}" type="sibTrans" cxnId="{B67BAD04-E236-9444-9EE6-82E8EE845442}">
      <dgm:prSet/>
      <dgm:spPr/>
      <dgm:t>
        <a:bodyPr/>
        <a:lstStyle/>
        <a:p>
          <a:endParaRPr lang="it-IT"/>
        </a:p>
      </dgm:t>
    </dgm:pt>
    <dgm:pt modelId="{F200FEF5-2861-8746-A0C0-5C53DB9871B5}">
      <dgm:prSet phldrT="[Testo]"/>
      <dgm:spPr/>
      <dgm:t>
        <a:bodyPr/>
        <a:lstStyle/>
        <a:p>
          <a:r>
            <a:rPr lang="it-IT" dirty="0" smtClean="0"/>
            <a:t>PGE1 </a:t>
          </a:r>
          <a:r>
            <a:rPr lang="it-IT" dirty="0" err="1" smtClean="0"/>
            <a:t>intracavernose</a:t>
          </a:r>
          <a:endParaRPr lang="it-IT" dirty="0" smtClean="0"/>
        </a:p>
        <a:p>
          <a:endParaRPr lang="it-IT" dirty="0"/>
        </a:p>
      </dgm:t>
    </dgm:pt>
    <dgm:pt modelId="{C46B0BDD-1910-434A-8498-D5AF1F6A98A0}" type="sibTrans" cxnId="{DA37A3D2-7A6E-9A43-A7D1-8F699F97AEC8}">
      <dgm:prSet/>
      <dgm:spPr/>
      <dgm:t>
        <a:bodyPr/>
        <a:lstStyle/>
        <a:p>
          <a:endParaRPr lang="it-IT"/>
        </a:p>
      </dgm:t>
    </dgm:pt>
    <dgm:pt modelId="{79D869A6-AECF-A447-B41B-34A544E46561}" type="parTrans" cxnId="{DA37A3D2-7A6E-9A43-A7D1-8F699F97AEC8}">
      <dgm:prSet/>
      <dgm:spPr/>
      <dgm:t>
        <a:bodyPr/>
        <a:lstStyle/>
        <a:p>
          <a:endParaRPr lang="it-IT"/>
        </a:p>
      </dgm:t>
    </dgm:pt>
    <dgm:pt modelId="{EE9A3411-841F-AF4A-9451-3880DA9E6B5A}" type="pres">
      <dgm:prSet presAssocID="{76D6A2E8-4424-8A40-8F88-559EF9F5812D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947DB8E5-8FD8-D54F-9920-99CD46594B01}" type="pres">
      <dgm:prSet presAssocID="{76D6A2E8-4424-8A40-8F88-559EF9F5812D}" presName="arrow" presStyleLbl="bgShp" presStyleIdx="0" presStyleCnt="1" custScaleX="68163"/>
      <dgm:spPr/>
    </dgm:pt>
    <dgm:pt modelId="{4DCA36A7-567B-1546-B394-203D94D58812}" type="pres">
      <dgm:prSet presAssocID="{76D6A2E8-4424-8A40-8F88-559EF9F5812D}" presName="arrowDiagram3" presStyleCnt="0"/>
      <dgm:spPr/>
    </dgm:pt>
    <dgm:pt modelId="{A1FB67EE-1446-0543-AF3E-F31A1087365E}" type="pres">
      <dgm:prSet presAssocID="{8168CA63-0EB7-EA4E-B93F-2A4137EF0D23}" presName="bullet3a" presStyleLbl="node1" presStyleIdx="0" presStyleCnt="3"/>
      <dgm:spPr/>
    </dgm:pt>
    <dgm:pt modelId="{BE79B6A8-88C1-E142-9001-667E004BAB29}" type="pres">
      <dgm:prSet presAssocID="{8168CA63-0EB7-EA4E-B93F-2A4137EF0D23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32A786E-7421-C84F-824F-19F18DD054E7}" type="pres">
      <dgm:prSet presAssocID="{C1DA4ADD-689D-524D-BD00-D2D2A6D2A821}" presName="bullet3b" presStyleLbl="node1" presStyleIdx="1" presStyleCnt="3"/>
      <dgm:spPr/>
    </dgm:pt>
    <dgm:pt modelId="{23E3AEB5-5DEE-3D4F-BF6F-0AC3F60D7748}" type="pres">
      <dgm:prSet presAssocID="{C1DA4ADD-689D-524D-BD00-D2D2A6D2A821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AC36E7C-BA8B-0345-A528-F358EB7BAFB3}" type="pres">
      <dgm:prSet presAssocID="{F200FEF5-2861-8746-A0C0-5C53DB9871B5}" presName="bullet3c" presStyleLbl="node1" presStyleIdx="2" presStyleCnt="3"/>
      <dgm:spPr/>
    </dgm:pt>
    <dgm:pt modelId="{04F69302-5459-6E4B-86F4-C65A316810AC}" type="pres">
      <dgm:prSet presAssocID="{F200FEF5-2861-8746-A0C0-5C53DB9871B5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CF3810E9-E546-A849-8F5A-9B47677B0987}" type="presOf" srcId="{76D6A2E8-4424-8A40-8F88-559EF9F5812D}" destId="{EE9A3411-841F-AF4A-9451-3880DA9E6B5A}" srcOrd="0" destOrd="0" presId="urn:microsoft.com/office/officeart/2005/8/layout/arrow2"/>
    <dgm:cxn modelId="{B8037021-0F0D-6147-9882-6C29A8F0FE08}" type="presOf" srcId="{8168CA63-0EB7-EA4E-B93F-2A4137EF0D23}" destId="{BE79B6A8-88C1-E142-9001-667E004BAB29}" srcOrd="0" destOrd="0" presId="urn:microsoft.com/office/officeart/2005/8/layout/arrow2"/>
    <dgm:cxn modelId="{D5909F3E-0FA2-4347-ADF9-38FB482FF198}" type="presOf" srcId="{F200FEF5-2861-8746-A0C0-5C53DB9871B5}" destId="{04F69302-5459-6E4B-86F4-C65A316810AC}" srcOrd="0" destOrd="0" presId="urn:microsoft.com/office/officeart/2005/8/layout/arrow2"/>
    <dgm:cxn modelId="{6E705A72-DCEF-5546-8451-8FBBEBF93D74}" srcId="{76D6A2E8-4424-8A40-8F88-559EF9F5812D}" destId="{8168CA63-0EB7-EA4E-B93F-2A4137EF0D23}" srcOrd="0" destOrd="0" parTransId="{6A17EF44-F051-B249-A1CC-11C814288A3E}" sibTransId="{283368A7-1098-2240-BA95-7487B6AAB510}"/>
    <dgm:cxn modelId="{B67BAD04-E236-9444-9EE6-82E8EE845442}" srcId="{76D6A2E8-4424-8A40-8F88-559EF9F5812D}" destId="{C1DA4ADD-689D-524D-BD00-D2D2A6D2A821}" srcOrd="1" destOrd="0" parTransId="{7FEE2BEC-A941-CF4F-BD6C-A7DD15576A1C}" sibTransId="{41B2E7B7-9863-1341-B3E4-9DB0594D9764}"/>
    <dgm:cxn modelId="{DA37A3D2-7A6E-9A43-A7D1-8F699F97AEC8}" srcId="{76D6A2E8-4424-8A40-8F88-559EF9F5812D}" destId="{F200FEF5-2861-8746-A0C0-5C53DB9871B5}" srcOrd="2" destOrd="0" parTransId="{79D869A6-AECF-A447-B41B-34A544E46561}" sibTransId="{C46B0BDD-1910-434A-8498-D5AF1F6A98A0}"/>
    <dgm:cxn modelId="{B58A10C8-6570-5C4D-92BA-7E98A481B6FD}" type="presOf" srcId="{C1DA4ADD-689D-524D-BD00-D2D2A6D2A821}" destId="{23E3AEB5-5DEE-3D4F-BF6F-0AC3F60D7748}" srcOrd="0" destOrd="0" presId="urn:microsoft.com/office/officeart/2005/8/layout/arrow2"/>
    <dgm:cxn modelId="{54F4B91A-EAEB-9B49-9DCC-AC723F118A50}" type="presParOf" srcId="{EE9A3411-841F-AF4A-9451-3880DA9E6B5A}" destId="{947DB8E5-8FD8-D54F-9920-99CD46594B01}" srcOrd="0" destOrd="0" presId="urn:microsoft.com/office/officeart/2005/8/layout/arrow2"/>
    <dgm:cxn modelId="{4FAC438B-21CA-AE4E-8341-2DF499E4DDA0}" type="presParOf" srcId="{EE9A3411-841F-AF4A-9451-3880DA9E6B5A}" destId="{4DCA36A7-567B-1546-B394-203D94D58812}" srcOrd="1" destOrd="0" presId="urn:microsoft.com/office/officeart/2005/8/layout/arrow2"/>
    <dgm:cxn modelId="{A760A093-8AE1-0F4F-9DF6-E195CE401054}" type="presParOf" srcId="{4DCA36A7-567B-1546-B394-203D94D58812}" destId="{A1FB67EE-1446-0543-AF3E-F31A1087365E}" srcOrd="0" destOrd="0" presId="urn:microsoft.com/office/officeart/2005/8/layout/arrow2"/>
    <dgm:cxn modelId="{CFA5D41B-5932-814C-94C2-A88FE3B713FB}" type="presParOf" srcId="{4DCA36A7-567B-1546-B394-203D94D58812}" destId="{BE79B6A8-88C1-E142-9001-667E004BAB29}" srcOrd="1" destOrd="0" presId="urn:microsoft.com/office/officeart/2005/8/layout/arrow2"/>
    <dgm:cxn modelId="{A26932FC-6DAF-5341-B6C4-4F87FDD12DC9}" type="presParOf" srcId="{4DCA36A7-567B-1546-B394-203D94D58812}" destId="{432A786E-7421-C84F-824F-19F18DD054E7}" srcOrd="2" destOrd="0" presId="urn:microsoft.com/office/officeart/2005/8/layout/arrow2"/>
    <dgm:cxn modelId="{78242D99-4D00-5A4B-9C90-8958506BB2E9}" type="presParOf" srcId="{4DCA36A7-567B-1546-B394-203D94D58812}" destId="{23E3AEB5-5DEE-3D4F-BF6F-0AC3F60D7748}" srcOrd="3" destOrd="0" presId="urn:microsoft.com/office/officeart/2005/8/layout/arrow2"/>
    <dgm:cxn modelId="{53364DAF-9F47-2B4B-B171-91F452C7DF8E}" type="presParOf" srcId="{4DCA36A7-567B-1546-B394-203D94D58812}" destId="{EAC36E7C-BA8B-0345-A528-F358EB7BAFB3}" srcOrd="4" destOrd="0" presId="urn:microsoft.com/office/officeart/2005/8/layout/arrow2"/>
    <dgm:cxn modelId="{E35CC7EF-496A-CB47-84BA-5139DFA2C1B2}" type="presParOf" srcId="{4DCA36A7-567B-1546-B394-203D94D58812}" destId="{04F69302-5459-6E4B-86F4-C65A316810AC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D6A2E8-4424-8A40-8F88-559EF9F5812D}" type="doc">
      <dgm:prSet loTypeId="urn:microsoft.com/office/officeart/2005/8/layout/arrow2" loCatId="" qsTypeId="urn:microsoft.com/office/officeart/2005/8/quickstyle/simple4" qsCatId="simple" csTypeId="urn:microsoft.com/office/officeart/2005/8/colors/accent2_4" csCatId="accent2" phldr="1"/>
      <dgm:spPr/>
      <dgm:t>
        <a:bodyPr/>
        <a:lstStyle/>
        <a:p>
          <a:endParaRPr lang="it-IT"/>
        </a:p>
      </dgm:t>
    </dgm:pt>
    <dgm:pt modelId="{8168CA63-0EB7-EA4E-B93F-2A4137EF0D23}">
      <dgm:prSet phldrT="[Testo]"/>
      <dgm:spPr/>
      <dgm:t>
        <a:bodyPr/>
        <a:lstStyle/>
        <a:p>
          <a:r>
            <a:rPr lang="it-IT" dirty="0" smtClean="0"/>
            <a:t>Papaverina</a:t>
          </a:r>
        </a:p>
        <a:p>
          <a:r>
            <a:rPr lang="it-IT" dirty="0" err="1" smtClean="0"/>
            <a:t>Fentolamina</a:t>
          </a:r>
          <a:endParaRPr lang="it-IT" dirty="0" smtClean="0"/>
        </a:p>
        <a:p>
          <a:r>
            <a:rPr lang="it-IT" dirty="0" smtClean="0"/>
            <a:t>Yohimbina</a:t>
          </a:r>
          <a:endParaRPr lang="it-IT" dirty="0"/>
        </a:p>
      </dgm:t>
    </dgm:pt>
    <dgm:pt modelId="{6A17EF44-F051-B249-A1CC-11C814288A3E}" type="parTrans" cxnId="{6E705A72-DCEF-5546-8451-8FBBEBF93D74}">
      <dgm:prSet/>
      <dgm:spPr/>
      <dgm:t>
        <a:bodyPr/>
        <a:lstStyle/>
        <a:p>
          <a:endParaRPr lang="it-IT"/>
        </a:p>
      </dgm:t>
    </dgm:pt>
    <dgm:pt modelId="{283368A7-1098-2240-BA95-7487B6AAB510}" type="sibTrans" cxnId="{6E705A72-DCEF-5546-8451-8FBBEBF93D74}">
      <dgm:prSet/>
      <dgm:spPr/>
      <dgm:t>
        <a:bodyPr/>
        <a:lstStyle/>
        <a:p>
          <a:endParaRPr lang="it-IT"/>
        </a:p>
      </dgm:t>
    </dgm:pt>
    <dgm:pt modelId="{C1DA4ADD-689D-524D-BD00-D2D2A6D2A821}">
      <dgm:prSet phldrT="[Testo]"/>
      <dgm:spPr/>
      <dgm:t>
        <a:bodyPr/>
        <a:lstStyle/>
        <a:p>
          <a:r>
            <a:rPr lang="it-IT" dirty="0" err="1" smtClean="0"/>
            <a:t>Vacuum</a:t>
          </a:r>
          <a:r>
            <a:rPr lang="it-IT" dirty="0" smtClean="0"/>
            <a:t> </a:t>
          </a:r>
          <a:r>
            <a:rPr lang="it-IT" dirty="0" err="1" smtClean="0"/>
            <a:t>Erection</a:t>
          </a:r>
          <a:r>
            <a:rPr lang="it-IT" dirty="0" smtClean="0"/>
            <a:t> </a:t>
          </a:r>
          <a:r>
            <a:rPr lang="it-IT" dirty="0" err="1" smtClean="0"/>
            <a:t>Devices</a:t>
          </a:r>
          <a:endParaRPr lang="it-IT" dirty="0" smtClean="0"/>
        </a:p>
        <a:p>
          <a:endParaRPr lang="it-IT" dirty="0"/>
        </a:p>
      </dgm:t>
    </dgm:pt>
    <dgm:pt modelId="{7FEE2BEC-A941-CF4F-BD6C-A7DD15576A1C}" type="parTrans" cxnId="{B67BAD04-E236-9444-9EE6-82E8EE845442}">
      <dgm:prSet/>
      <dgm:spPr/>
      <dgm:t>
        <a:bodyPr/>
        <a:lstStyle/>
        <a:p>
          <a:endParaRPr lang="it-IT"/>
        </a:p>
      </dgm:t>
    </dgm:pt>
    <dgm:pt modelId="{41B2E7B7-9863-1341-B3E4-9DB0594D9764}" type="sibTrans" cxnId="{B67BAD04-E236-9444-9EE6-82E8EE845442}">
      <dgm:prSet/>
      <dgm:spPr/>
      <dgm:t>
        <a:bodyPr/>
        <a:lstStyle/>
        <a:p>
          <a:endParaRPr lang="it-IT"/>
        </a:p>
      </dgm:t>
    </dgm:pt>
    <dgm:pt modelId="{F200FEF5-2861-8746-A0C0-5C53DB9871B5}">
      <dgm:prSet phldrT="[Testo]"/>
      <dgm:spPr/>
      <dgm:t>
        <a:bodyPr/>
        <a:lstStyle/>
        <a:p>
          <a:r>
            <a:rPr lang="it-IT" dirty="0" smtClean="0"/>
            <a:t>PGE1 </a:t>
          </a:r>
          <a:r>
            <a:rPr lang="it-IT" dirty="0" err="1" smtClean="0"/>
            <a:t>intracavernose</a:t>
          </a:r>
          <a:endParaRPr lang="it-IT" dirty="0" smtClean="0"/>
        </a:p>
        <a:p>
          <a:endParaRPr lang="it-IT" dirty="0"/>
        </a:p>
      </dgm:t>
    </dgm:pt>
    <dgm:pt modelId="{79D869A6-AECF-A447-B41B-34A544E46561}" type="parTrans" cxnId="{DA37A3D2-7A6E-9A43-A7D1-8F699F97AEC8}">
      <dgm:prSet/>
      <dgm:spPr/>
      <dgm:t>
        <a:bodyPr/>
        <a:lstStyle/>
        <a:p>
          <a:endParaRPr lang="it-IT"/>
        </a:p>
      </dgm:t>
    </dgm:pt>
    <dgm:pt modelId="{C46B0BDD-1910-434A-8498-D5AF1F6A98A0}" type="sibTrans" cxnId="{DA37A3D2-7A6E-9A43-A7D1-8F699F97AEC8}">
      <dgm:prSet/>
      <dgm:spPr/>
      <dgm:t>
        <a:bodyPr/>
        <a:lstStyle/>
        <a:p>
          <a:endParaRPr lang="it-IT"/>
        </a:p>
      </dgm:t>
    </dgm:pt>
    <dgm:pt modelId="{853DC212-CD09-064E-88D9-31BD1BB44814}">
      <dgm:prSet/>
      <dgm:spPr/>
      <dgm:t>
        <a:bodyPr/>
        <a:lstStyle/>
        <a:p>
          <a:r>
            <a:rPr lang="it-IT" b="1" dirty="0" smtClean="0"/>
            <a:t>PDE5i</a:t>
          </a:r>
        </a:p>
        <a:p>
          <a:r>
            <a:rPr lang="it-IT" dirty="0" err="1" smtClean="0"/>
            <a:t>Sildenafil</a:t>
          </a:r>
          <a:endParaRPr lang="it-IT" dirty="0" smtClean="0"/>
        </a:p>
        <a:p>
          <a:r>
            <a:rPr lang="it-IT" dirty="0" err="1" smtClean="0"/>
            <a:t>Tadalafil</a:t>
          </a:r>
          <a:endParaRPr lang="it-IT" dirty="0" smtClean="0"/>
        </a:p>
        <a:p>
          <a:r>
            <a:rPr lang="it-IT" dirty="0" err="1" smtClean="0"/>
            <a:t>Vardenafil</a:t>
          </a:r>
          <a:endParaRPr lang="it-IT" dirty="0" smtClean="0"/>
        </a:p>
        <a:p>
          <a:r>
            <a:rPr lang="it-IT" dirty="0" err="1" smtClean="0"/>
            <a:t>Avanafil</a:t>
          </a:r>
          <a:endParaRPr lang="it-IT" dirty="0" smtClean="0"/>
        </a:p>
        <a:p>
          <a:endParaRPr lang="it-IT" dirty="0" smtClean="0"/>
        </a:p>
        <a:p>
          <a:r>
            <a:rPr lang="it-IT" b="1" dirty="0" smtClean="0"/>
            <a:t>PGE1 </a:t>
          </a:r>
          <a:r>
            <a:rPr lang="it-IT" b="1" dirty="0" err="1" smtClean="0"/>
            <a:t>intrauretrali</a:t>
          </a:r>
          <a:endParaRPr lang="it-IT" b="1" dirty="0"/>
        </a:p>
      </dgm:t>
    </dgm:pt>
    <dgm:pt modelId="{256BF977-4434-4E4E-B444-3CB50BD76BC9}" type="parTrans" cxnId="{BDD2DE6A-A34B-BA40-B386-77596B619239}">
      <dgm:prSet/>
      <dgm:spPr/>
      <dgm:t>
        <a:bodyPr/>
        <a:lstStyle/>
        <a:p>
          <a:endParaRPr lang="it-IT"/>
        </a:p>
      </dgm:t>
    </dgm:pt>
    <dgm:pt modelId="{5BEE2247-A645-9444-9FE3-EC55F68503AC}" type="sibTrans" cxnId="{BDD2DE6A-A34B-BA40-B386-77596B619239}">
      <dgm:prSet/>
      <dgm:spPr/>
      <dgm:t>
        <a:bodyPr/>
        <a:lstStyle/>
        <a:p>
          <a:endParaRPr lang="it-IT"/>
        </a:p>
      </dgm:t>
    </dgm:pt>
    <dgm:pt modelId="{EE9A3411-841F-AF4A-9451-3880DA9E6B5A}" type="pres">
      <dgm:prSet presAssocID="{76D6A2E8-4424-8A40-8F88-559EF9F5812D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947DB8E5-8FD8-D54F-9920-99CD46594B01}" type="pres">
      <dgm:prSet presAssocID="{76D6A2E8-4424-8A40-8F88-559EF9F5812D}" presName="arrow" presStyleLbl="bgShp" presStyleIdx="0" presStyleCnt="1"/>
      <dgm:spPr/>
    </dgm:pt>
    <dgm:pt modelId="{46EFCD6D-D425-9243-A110-392D71D2F281}" type="pres">
      <dgm:prSet presAssocID="{76D6A2E8-4424-8A40-8F88-559EF9F5812D}" presName="arrowDiagram4" presStyleCnt="0"/>
      <dgm:spPr/>
    </dgm:pt>
    <dgm:pt modelId="{BFDED689-04C1-E44F-AA74-3F56B8BE8129}" type="pres">
      <dgm:prSet presAssocID="{8168CA63-0EB7-EA4E-B93F-2A4137EF0D23}" presName="bullet4a" presStyleLbl="node1" presStyleIdx="0" presStyleCnt="4"/>
      <dgm:spPr/>
    </dgm:pt>
    <dgm:pt modelId="{2C39F4E5-0A83-D943-8EC1-FE33176B023A}" type="pres">
      <dgm:prSet presAssocID="{8168CA63-0EB7-EA4E-B93F-2A4137EF0D23}" presName="textBox4a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9606274-9F5A-274D-AC7D-8AEA753AA9E5}" type="pres">
      <dgm:prSet presAssocID="{C1DA4ADD-689D-524D-BD00-D2D2A6D2A821}" presName="bullet4b" presStyleLbl="node1" presStyleIdx="1" presStyleCnt="4"/>
      <dgm:spPr/>
    </dgm:pt>
    <dgm:pt modelId="{BF05B379-FE78-534D-9838-57E6F7382B17}" type="pres">
      <dgm:prSet presAssocID="{C1DA4ADD-689D-524D-BD00-D2D2A6D2A821}" presName="textBox4b" presStyleLbl="revTx" presStyleIdx="1" presStyleCnt="4" custScaleX="101875" custScaleY="7483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96BD928-799B-A54B-A215-14493E025011}" type="pres">
      <dgm:prSet presAssocID="{F200FEF5-2861-8746-A0C0-5C53DB9871B5}" presName="bullet4c" presStyleLbl="node1" presStyleIdx="2" presStyleCnt="4"/>
      <dgm:spPr/>
    </dgm:pt>
    <dgm:pt modelId="{DB6AC7A9-0FB7-9B48-A3A1-5FC72AA8F972}" type="pres">
      <dgm:prSet presAssocID="{F200FEF5-2861-8746-A0C0-5C53DB9871B5}" presName="textBox4c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803FE51-466B-0B48-B3EB-0E7F930E0B53}" type="pres">
      <dgm:prSet presAssocID="{853DC212-CD09-064E-88D9-31BD1BB44814}" presName="bullet4d" presStyleLbl="node1" presStyleIdx="3" presStyleCnt="4"/>
      <dgm:spPr/>
    </dgm:pt>
    <dgm:pt modelId="{1D930813-1C03-1046-9E3B-20CD0E42B43A}" type="pres">
      <dgm:prSet presAssocID="{853DC212-CD09-064E-88D9-31BD1BB44814}" presName="textBox4d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B7CAE521-E763-49A0-A36B-0C1EE207A110}" type="presOf" srcId="{8168CA63-0EB7-EA4E-B93F-2A4137EF0D23}" destId="{2C39F4E5-0A83-D943-8EC1-FE33176B023A}" srcOrd="0" destOrd="0" presId="urn:microsoft.com/office/officeart/2005/8/layout/arrow2"/>
    <dgm:cxn modelId="{0823578A-79B2-4411-9077-5831762F7D2A}" type="presOf" srcId="{853DC212-CD09-064E-88D9-31BD1BB44814}" destId="{1D930813-1C03-1046-9E3B-20CD0E42B43A}" srcOrd="0" destOrd="0" presId="urn:microsoft.com/office/officeart/2005/8/layout/arrow2"/>
    <dgm:cxn modelId="{3B46AEA1-9938-40FE-AA2E-00F35B2DF481}" type="presOf" srcId="{76D6A2E8-4424-8A40-8F88-559EF9F5812D}" destId="{EE9A3411-841F-AF4A-9451-3880DA9E6B5A}" srcOrd="0" destOrd="0" presId="urn:microsoft.com/office/officeart/2005/8/layout/arrow2"/>
    <dgm:cxn modelId="{F4C7116E-BB6A-49F1-99F3-F485779BCC19}" type="presOf" srcId="{C1DA4ADD-689D-524D-BD00-D2D2A6D2A821}" destId="{BF05B379-FE78-534D-9838-57E6F7382B17}" srcOrd="0" destOrd="0" presId="urn:microsoft.com/office/officeart/2005/8/layout/arrow2"/>
    <dgm:cxn modelId="{BDD2DE6A-A34B-BA40-B386-77596B619239}" srcId="{76D6A2E8-4424-8A40-8F88-559EF9F5812D}" destId="{853DC212-CD09-064E-88D9-31BD1BB44814}" srcOrd="3" destOrd="0" parTransId="{256BF977-4434-4E4E-B444-3CB50BD76BC9}" sibTransId="{5BEE2247-A645-9444-9FE3-EC55F68503AC}"/>
    <dgm:cxn modelId="{6E705A72-DCEF-5546-8451-8FBBEBF93D74}" srcId="{76D6A2E8-4424-8A40-8F88-559EF9F5812D}" destId="{8168CA63-0EB7-EA4E-B93F-2A4137EF0D23}" srcOrd="0" destOrd="0" parTransId="{6A17EF44-F051-B249-A1CC-11C814288A3E}" sibTransId="{283368A7-1098-2240-BA95-7487B6AAB510}"/>
    <dgm:cxn modelId="{B67BAD04-E236-9444-9EE6-82E8EE845442}" srcId="{76D6A2E8-4424-8A40-8F88-559EF9F5812D}" destId="{C1DA4ADD-689D-524D-BD00-D2D2A6D2A821}" srcOrd="1" destOrd="0" parTransId="{7FEE2BEC-A941-CF4F-BD6C-A7DD15576A1C}" sibTransId="{41B2E7B7-9863-1341-B3E4-9DB0594D9764}"/>
    <dgm:cxn modelId="{DA37A3D2-7A6E-9A43-A7D1-8F699F97AEC8}" srcId="{76D6A2E8-4424-8A40-8F88-559EF9F5812D}" destId="{F200FEF5-2861-8746-A0C0-5C53DB9871B5}" srcOrd="2" destOrd="0" parTransId="{79D869A6-AECF-A447-B41B-34A544E46561}" sibTransId="{C46B0BDD-1910-434A-8498-D5AF1F6A98A0}"/>
    <dgm:cxn modelId="{EFA5F10C-060F-40EB-A017-91E0FB708ABF}" type="presOf" srcId="{F200FEF5-2861-8746-A0C0-5C53DB9871B5}" destId="{DB6AC7A9-0FB7-9B48-A3A1-5FC72AA8F972}" srcOrd="0" destOrd="0" presId="urn:microsoft.com/office/officeart/2005/8/layout/arrow2"/>
    <dgm:cxn modelId="{BAFD7E9E-FBD9-4993-A552-DECB403F05C2}" type="presParOf" srcId="{EE9A3411-841F-AF4A-9451-3880DA9E6B5A}" destId="{947DB8E5-8FD8-D54F-9920-99CD46594B01}" srcOrd="0" destOrd="0" presId="urn:microsoft.com/office/officeart/2005/8/layout/arrow2"/>
    <dgm:cxn modelId="{AA2FB7C0-823F-4A48-8A0E-253CF720B225}" type="presParOf" srcId="{EE9A3411-841F-AF4A-9451-3880DA9E6B5A}" destId="{46EFCD6D-D425-9243-A110-392D71D2F281}" srcOrd="1" destOrd="0" presId="urn:microsoft.com/office/officeart/2005/8/layout/arrow2"/>
    <dgm:cxn modelId="{EC329ECA-615D-4208-AA18-8F3F8F219C78}" type="presParOf" srcId="{46EFCD6D-D425-9243-A110-392D71D2F281}" destId="{BFDED689-04C1-E44F-AA74-3F56B8BE8129}" srcOrd="0" destOrd="0" presId="urn:microsoft.com/office/officeart/2005/8/layout/arrow2"/>
    <dgm:cxn modelId="{9A546880-0EAE-4D08-8ACC-9D5FAD7EEA95}" type="presParOf" srcId="{46EFCD6D-D425-9243-A110-392D71D2F281}" destId="{2C39F4E5-0A83-D943-8EC1-FE33176B023A}" srcOrd="1" destOrd="0" presId="urn:microsoft.com/office/officeart/2005/8/layout/arrow2"/>
    <dgm:cxn modelId="{8B248B04-7277-4810-9952-4AAC7142F981}" type="presParOf" srcId="{46EFCD6D-D425-9243-A110-392D71D2F281}" destId="{A9606274-9F5A-274D-AC7D-8AEA753AA9E5}" srcOrd="2" destOrd="0" presId="urn:microsoft.com/office/officeart/2005/8/layout/arrow2"/>
    <dgm:cxn modelId="{5962C702-A21B-48A5-908C-B0E2B79F3436}" type="presParOf" srcId="{46EFCD6D-D425-9243-A110-392D71D2F281}" destId="{BF05B379-FE78-534D-9838-57E6F7382B17}" srcOrd="3" destOrd="0" presId="urn:microsoft.com/office/officeart/2005/8/layout/arrow2"/>
    <dgm:cxn modelId="{1DEC51A7-6D74-4AB7-B097-CE6F3CF0D885}" type="presParOf" srcId="{46EFCD6D-D425-9243-A110-392D71D2F281}" destId="{296BD928-799B-A54B-A215-14493E025011}" srcOrd="4" destOrd="0" presId="urn:microsoft.com/office/officeart/2005/8/layout/arrow2"/>
    <dgm:cxn modelId="{56CD3990-357A-47E4-9A3D-C7F570978E45}" type="presParOf" srcId="{46EFCD6D-D425-9243-A110-392D71D2F281}" destId="{DB6AC7A9-0FB7-9B48-A3A1-5FC72AA8F972}" srcOrd="5" destOrd="0" presId="urn:microsoft.com/office/officeart/2005/8/layout/arrow2"/>
    <dgm:cxn modelId="{DCC8F0DD-547B-4846-83D1-59E2B7942F49}" type="presParOf" srcId="{46EFCD6D-D425-9243-A110-392D71D2F281}" destId="{5803FE51-466B-0B48-B3EB-0E7F930E0B53}" srcOrd="6" destOrd="0" presId="urn:microsoft.com/office/officeart/2005/8/layout/arrow2"/>
    <dgm:cxn modelId="{4A520749-D159-4EA0-98E6-4AC9ADE38BEE}" type="presParOf" srcId="{46EFCD6D-D425-9243-A110-392D71D2F281}" destId="{1D930813-1C03-1046-9E3B-20CD0E42B43A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7DB8E5-8FD8-D54F-9920-99CD46594B01}">
      <dsp:nvSpPr>
        <dsp:cNvPr id="0" name=""/>
        <dsp:cNvSpPr/>
      </dsp:nvSpPr>
      <dsp:spPr>
        <a:xfrm>
          <a:off x="1879290" y="0"/>
          <a:ext cx="4070381" cy="3732213"/>
        </a:xfrm>
        <a:prstGeom prst="swooshArrow">
          <a:avLst>
            <a:gd name="adj1" fmla="val 25000"/>
            <a:gd name="adj2" fmla="val 25000"/>
          </a:avLst>
        </a:prstGeom>
        <a:solidFill>
          <a:schemeClr val="accent2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1FB67EE-1446-0543-AF3E-F31A1087365E}">
      <dsp:nvSpPr>
        <dsp:cNvPr id="0" name=""/>
        <dsp:cNvSpPr/>
      </dsp:nvSpPr>
      <dsp:spPr>
        <a:xfrm>
          <a:off x="1687096" y="2575973"/>
          <a:ext cx="155260" cy="155260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E79B6A8-88C1-E142-9001-667E004BAB29}">
      <dsp:nvSpPr>
        <dsp:cNvPr id="0" name=""/>
        <dsp:cNvSpPr/>
      </dsp:nvSpPr>
      <dsp:spPr>
        <a:xfrm>
          <a:off x="1764726" y="2653603"/>
          <a:ext cx="1391369" cy="1078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269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Papaverina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err="1" smtClean="0"/>
            <a:t>Fentolamina</a:t>
          </a:r>
          <a:endParaRPr lang="it-IT" sz="1400" kern="1200" dirty="0" smtClean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Yohimbina</a:t>
          </a:r>
          <a:endParaRPr lang="it-IT" sz="1400" kern="1200" dirty="0"/>
        </a:p>
      </dsp:txBody>
      <dsp:txXfrm>
        <a:off x="1764726" y="2653603"/>
        <a:ext cx="1391369" cy="1078609"/>
      </dsp:txXfrm>
    </dsp:sp>
    <dsp:sp modelId="{432A786E-7421-C84F-824F-19F18DD054E7}">
      <dsp:nvSpPr>
        <dsp:cNvPr id="0" name=""/>
        <dsp:cNvSpPr/>
      </dsp:nvSpPr>
      <dsp:spPr>
        <a:xfrm>
          <a:off x="3057564" y="1561557"/>
          <a:ext cx="280662" cy="280662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0"/>
                <a:satOff val="-21688"/>
                <a:lumOff val="3518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shade val="50000"/>
                <a:hueOff val="0"/>
                <a:satOff val="-21688"/>
                <a:lumOff val="3518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3E3AEB5-5DEE-3D4F-BF6F-0AC3F60D7748}">
      <dsp:nvSpPr>
        <dsp:cNvPr id="0" name=""/>
        <dsp:cNvSpPr/>
      </dsp:nvSpPr>
      <dsp:spPr>
        <a:xfrm>
          <a:off x="3197895" y="1701889"/>
          <a:ext cx="1433169" cy="20303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717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err="1" smtClean="0"/>
            <a:t>Vacuum</a:t>
          </a:r>
          <a:r>
            <a:rPr lang="it-IT" sz="1400" kern="1200" dirty="0" smtClean="0"/>
            <a:t> </a:t>
          </a:r>
          <a:r>
            <a:rPr lang="it-IT" sz="1400" kern="1200" dirty="0" err="1" smtClean="0"/>
            <a:t>Erection</a:t>
          </a:r>
          <a:r>
            <a:rPr lang="it-IT" sz="1400" kern="1200" dirty="0" smtClean="0"/>
            <a:t> </a:t>
          </a:r>
          <a:r>
            <a:rPr lang="it-IT" sz="1400" kern="1200" dirty="0" err="1" smtClean="0"/>
            <a:t>Devices</a:t>
          </a:r>
          <a:endParaRPr lang="it-IT" sz="1400" kern="1200" dirty="0" smtClean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400" kern="1200" dirty="0"/>
        </a:p>
      </dsp:txBody>
      <dsp:txXfrm>
        <a:off x="3197895" y="1701889"/>
        <a:ext cx="1433169" cy="2030323"/>
      </dsp:txXfrm>
    </dsp:sp>
    <dsp:sp modelId="{EAC36E7C-BA8B-0345-A528-F358EB7BAFB3}">
      <dsp:nvSpPr>
        <dsp:cNvPr id="0" name=""/>
        <dsp:cNvSpPr/>
      </dsp:nvSpPr>
      <dsp:spPr>
        <a:xfrm>
          <a:off x="4705710" y="944249"/>
          <a:ext cx="388150" cy="388150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0"/>
                <a:satOff val="-21688"/>
                <a:lumOff val="3518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shade val="50000"/>
                <a:hueOff val="0"/>
                <a:satOff val="-21688"/>
                <a:lumOff val="3518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F69302-5459-6E4B-86F4-C65A316810AC}">
      <dsp:nvSpPr>
        <dsp:cNvPr id="0" name=""/>
        <dsp:cNvSpPr/>
      </dsp:nvSpPr>
      <dsp:spPr>
        <a:xfrm>
          <a:off x="4899785" y="1138324"/>
          <a:ext cx="1433169" cy="25938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673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PGE1 </a:t>
          </a:r>
          <a:r>
            <a:rPr lang="it-IT" sz="1400" kern="1200" dirty="0" err="1" smtClean="0"/>
            <a:t>intracavernose</a:t>
          </a:r>
          <a:endParaRPr lang="it-IT" sz="1400" kern="1200" dirty="0" smtClean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400" kern="1200" dirty="0"/>
        </a:p>
      </dsp:txBody>
      <dsp:txXfrm>
        <a:off x="4899785" y="1138324"/>
        <a:ext cx="1433169" cy="25938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7DB8E5-8FD8-D54F-9920-99CD46594B01}">
      <dsp:nvSpPr>
        <dsp:cNvPr id="0" name=""/>
        <dsp:cNvSpPr/>
      </dsp:nvSpPr>
      <dsp:spPr>
        <a:xfrm>
          <a:off x="1024255" y="0"/>
          <a:ext cx="5971540" cy="3732213"/>
        </a:xfrm>
        <a:prstGeom prst="swooshArrow">
          <a:avLst>
            <a:gd name="adj1" fmla="val 25000"/>
            <a:gd name="adj2" fmla="val 25000"/>
          </a:avLst>
        </a:prstGeom>
        <a:solidFill>
          <a:schemeClr val="accent2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FDED689-04C1-E44F-AA74-3F56B8BE8129}">
      <dsp:nvSpPr>
        <dsp:cNvPr id="0" name=""/>
        <dsp:cNvSpPr/>
      </dsp:nvSpPr>
      <dsp:spPr>
        <a:xfrm>
          <a:off x="1612451" y="2775273"/>
          <a:ext cx="137345" cy="137345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C39F4E5-0A83-D943-8EC1-FE33176B023A}">
      <dsp:nvSpPr>
        <dsp:cNvPr id="0" name=""/>
        <dsp:cNvSpPr/>
      </dsp:nvSpPr>
      <dsp:spPr>
        <a:xfrm>
          <a:off x="1681124" y="2843946"/>
          <a:ext cx="1021133" cy="888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777" tIns="0" rIns="0" bIns="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300" kern="1200" dirty="0" smtClean="0"/>
            <a:t>Papaverina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300" kern="1200" dirty="0" err="1" smtClean="0"/>
            <a:t>Fentolamina</a:t>
          </a:r>
          <a:endParaRPr lang="it-IT" sz="1300" kern="1200" dirty="0" smtClean="0"/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300" kern="1200" dirty="0" smtClean="0"/>
            <a:t>Yohimbina</a:t>
          </a:r>
          <a:endParaRPr lang="it-IT" sz="1300" kern="1200" dirty="0"/>
        </a:p>
      </dsp:txBody>
      <dsp:txXfrm>
        <a:off x="1681124" y="2843946"/>
        <a:ext cx="1021133" cy="888266"/>
      </dsp:txXfrm>
    </dsp:sp>
    <dsp:sp modelId="{A9606274-9F5A-274D-AC7D-8AEA753AA9E5}">
      <dsp:nvSpPr>
        <dsp:cNvPr id="0" name=""/>
        <dsp:cNvSpPr/>
      </dsp:nvSpPr>
      <dsp:spPr>
        <a:xfrm>
          <a:off x="2582827" y="1907160"/>
          <a:ext cx="238861" cy="238861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0"/>
                <a:satOff val="-16266"/>
                <a:lumOff val="2638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shade val="50000"/>
                <a:hueOff val="0"/>
                <a:satOff val="-16266"/>
                <a:lumOff val="2638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05B379-FE78-534D-9838-57E6F7382B17}">
      <dsp:nvSpPr>
        <dsp:cNvPr id="0" name=""/>
        <dsp:cNvSpPr/>
      </dsp:nvSpPr>
      <dsp:spPr>
        <a:xfrm>
          <a:off x="2690501" y="2241192"/>
          <a:ext cx="1277536" cy="12764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568" tIns="0" rIns="0" bIns="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300" kern="1200" dirty="0" err="1" smtClean="0"/>
            <a:t>Vacuum</a:t>
          </a:r>
          <a:r>
            <a:rPr lang="it-IT" sz="1300" kern="1200" dirty="0" smtClean="0"/>
            <a:t> </a:t>
          </a:r>
          <a:r>
            <a:rPr lang="it-IT" sz="1300" kern="1200" dirty="0" err="1" smtClean="0"/>
            <a:t>Erection</a:t>
          </a:r>
          <a:r>
            <a:rPr lang="it-IT" sz="1300" kern="1200" dirty="0" smtClean="0"/>
            <a:t> </a:t>
          </a:r>
          <a:r>
            <a:rPr lang="it-IT" sz="1300" kern="1200" dirty="0" err="1" smtClean="0"/>
            <a:t>Devices</a:t>
          </a:r>
          <a:endParaRPr lang="it-IT" sz="1300" kern="1200" dirty="0" smtClean="0"/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300" kern="1200" dirty="0"/>
        </a:p>
      </dsp:txBody>
      <dsp:txXfrm>
        <a:off x="2690501" y="2241192"/>
        <a:ext cx="1277536" cy="1276418"/>
      </dsp:txXfrm>
    </dsp:sp>
    <dsp:sp modelId="{296BD928-799B-A54B-A215-14493E025011}">
      <dsp:nvSpPr>
        <dsp:cNvPr id="0" name=""/>
        <dsp:cNvSpPr/>
      </dsp:nvSpPr>
      <dsp:spPr>
        <a:xfrm>
          <a:off x="3821921" y="1267459"/>
          <a:ext cx="316491" cy="316491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0"/>
                <a:satOff val="-32532"/>
                <a:lumOff val="5277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shade val="50000"/>
                <a:hueOff val="0"/>
                <a:satOff val="-32532"/>
                <a:lumOff val="5277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B6AC7A9-0FB7-9B48-A3A1-5FC72AA8F972}">
      <dsp:nvSpPr>
        <dsp:cNvPr id="0" name=""/>
        <dsp:cNvSpPr/>
      </dsp:nvSpPr>
      <dsp:spPr>
        <a:xfrm>
          <a:off x="3980167" y="1425705"/>
          <a:ext cx="1254023" cy="2306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702" tIns="0" rIns="0" bIns="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300" kern="1200" dirty="0" smtClean="0"/>
            <a:t>PGE1 </a:t>
          </a:r>
          <a:r>
            <a:rPr lang="it-IT" sz="1300" kern="1200" dirty="0" err="1" smtClean="0"/>
            <a:t>intracavernose</a:t>
          </a:r>
          <a:endParaRPr lang="it-IT" sz="1300" kern="1200" dirty="0" smtClean="0"/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300" kern="1200" dirty="0"/>
        </a:p>
      </dsp:txBody>
      <dsp:txXfrm>
        <a:off x="3980167" y="1425705"/>
        <a:ext cx="1254023" cy="2306507"/>
      </dsp:txXfrm>
    </dsp:sp>
    <dsp:sp modelId="{5803FE51-466B-0B48-B3EB-0E7F930E0B53}">
      <dsp:nvSpPr>
        <dsp:cNvPr id="0" name=""/>
        <dsp:cNvSpPr/>
      </dsp:nvSpPr>
      <dsp:spPr>
        <a:xfrm>
          <a:off x="5171490" y="844226"/>
          <a:ext cx="423979" cy="423979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0"/>
                <a:satOff val="-16266"/>
                <a:lumOff val="2638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shade val="50000"/>
                <a:hueOff val="0"/>
                <a:satOff val="-16266"/>
                <a:lumOff val="2638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D930813-1C03-1046-9E3B-20CD0E42B43A}">
      <dsp:nvSpPr>
        <dsp:cNvPr id="0" name=""/>
        <dsp:cNvSpPr/>
      </dsp:nvSpPr>
      <dsp:spPr>
        <a:xfrm>
          <a:off x="5383479" y="1056216"/>
          <a:ext cx="1254023" cy="2675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658" tIns="0" rIns="0" bIns="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300" b="1" kern="1200" dirty="0" smtClean="0"/>
            <a:t>PDE5i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300" kern="1200" dirty="0" err="1" smtClean="0"/>
            <a:t>Sildenafil</a:t>
          </a:r>
          <a:endParaRPr lang="it-IT" sz="1300" kern="1200" dirty="0" smtClean="0"/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300" kern="1200" dirty="0" err="1" smtClean="0"/>
            <a:t>Tadalafil</a:t>
          </a:r>
          <a:endParaRPr lang="it-IT" sz="1300" kern="1200" dirty="0" smtClean="0"/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300" kern="1200" dirty="0" err="1" smtClean="0"/>
            <a:t>Vardenafil</a:t>
          </a:r>
          <a:endParaRPr lang="it-IT" sz="1300" kern="1200" dirty="0" smtClean="0"/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300" kern="1200" dirty="0" err="1" smtClean="0"/>
            <a:t>Avanafil</a:t>
          </a:r>
          <a:endParaRPr lang="it-IT" sz="1300" kern="1200" dirty="0" smtClean="0"/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300" kern="1200" dirty="0" smtClean="0"/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300" b="1" kern="1200" dirty="0" smtClean="0"/>
            <a:t>PGE1 </a:t>
          </a:r>
          <a:r>
            <a:rPr lang="it-IT" sz="1300" b="1" kern="1200" dirty="0" err="1" smtClean="0"/>
            <a:t>intrauretrali</a:t>
          </a:r>
          <a:endParaRPr lang="it-IT" sz="1300" b="1" kern="1200" dirty="0"/>
        </a:p>
      </dsp:txBody>
      <dsp:txXfrm>
        <a:off x="5383479" y="1056216"/>
        <a:ext cx="1254023" cy="26759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A13822-88B7-A145-9B58-0986A202B9E6}" type="datetimeFigureOut">
              <a:rPr lang="it-IT" smtClean="0"/>
              <a:pPr/>
              <a:t>26/05/2017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15F8B7-5EA7-2D4D-8746-A3A96CB6956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7510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DA407-A311-4CE7-8EB9-EE130926469D}" type="slidenum">
              <a:rPr lang="it-IT" smtClean="0"/>
              <a:pPr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60416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4D1730-C16E-A34F-A59C-94736A5F83AC}" type="slidenum">
              <a:rPr lang="en-US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7413"/>
          </a:xfrm>
          <a:solidFill>
            <a:srgbClr val="FFFFFF"/>
          </a:solidFill>
          <a:ln/>
        </p:spPr>
      </p:sp>
      <p:sp>
        <p:nvSpPr>
          <p:cNvPr id="5" name="Notizenplatzhalt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90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877" indent="-285722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8" indent="-22857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43" indent="-22857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99" indent="-22857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54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509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64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819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EED01A7D-F6C1-F940-81A5-38963FAACA88}" type="slidenum">
              <a:rPr lang="en-GB">
                <a:solidFill>
                  <a:prstClr val="black"/>
                </a:solidFill>
              </a:rPr>
              <a:pPr eaLnBrk="1" hangingPunct="1">
                <a:defRPr/>
              </a:pPr>
              <a:t>8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61925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61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A373EB-A396-8A42-AF87-143A7DAF20B1}" type="slidenum">
              <a:rPr lang="it-IT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10957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3CF48A3E-48AC-D547-9CCB-77AD02792AA5}" type="slidenum">
              <a:rPr lang="it-IT">
                <a:solidFill>
                  <a:prstClr val="black"/>
                </a:solidFill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it-IT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r>
              <a:rPr lang="it-IT" smtClean="0">
                <a:cs typeface="+mn-cs"/>
              </a:rPr>
              <a:t>Sono controindicazioni riportate nelle schede tecniche di tutti gli inbitori della PDE5.</a:t>
            </a:r>
          </a:p>
        </p:txBody>
      </p:sp>
    </p:spTree>
    <p:extLst>
      <p:ext uri="{BB962C8B-B14F-4D97-AF65-F5344CB8AC3E}">
        <p14:creationId xmlns:p14="http://schemas.microsoft.com/office/powerpoint/2010/main" val="1067054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1413" tIns="45705" rIns="91413" bIns="45705"/>
          <a:lstStyle/>
          <a:p>
            <a:pPr defTabSz="449241">
              <a:defRPr/>
            </a:pPr>
            <a:endParaRPr lang="en-US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18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it-IT">
                <a:ea typeface="MS PGothic" pitchFamily="34" charset="-128"/>
                <a:cs typeface="+mn-cs"/>
              </a:rPr>
              <a:t>NB: M sta per milione e K sta per migliaia (si tratta di una proiezione sulla popolazione delle 5 nazioni, basata sui dati reali censiti)</a:t>
            </a:r>
          </a:p>
        </p:txBody>
      </p:sp>
      <p:sp>
        <p:nvSpPr>
          <p:cNvPr id="103427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92BCA439-1DCA-4353-A05E-86A81868C879}" type="slidenum">
              <a:rPr lang="it-IT" sz="2400">
                <a:solidFill>
                  <a:srgbClr val="000000"/>
                </a:solidFill>
                <a:sym typeface="Arial" pitchFamily="34" charset="0"/>
              </a:rPr>
              <a:pPr/>
              <a:t>18</a:t>
            </a:fld>
            <a:endParaRPr lang="it-IT" sz="2400">
              <a:solidFill>
                <a:srgbClr val="000000"/>
              </a:solidFill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094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2862"/>
              </a:spcBef>
              <a:buClr>
                <a:srgbClr val="ED7900"/>
              </a:buClr>
              <a:buSzPct val="120000"/>
              <a:defRPr/>
            </a:pPr>
            <a:endParaRPr lang="en-GB" sz="2100" kern="0" dirty="0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fld id="{0EC70EA9-BDAD-7E46-B613-15C0EFB127FD}" type="slidenum">
              <a:rPr lang="en-US" altLang="it-IT" sz="1100"/>
              <a:pPr eaLnBrk="1" hangingPunct="1"/>
              <a:t>24</a:t>
            </a:fld>
            <a:endParaRPr lang="en-US" altLang="it-IT" sz="1100"/>
          </a:p>
        </p:txBody>
      </p:sp>
    </p:spTree>
    <p:extLst>
      <p:ext uri="{BB962C8B-B14F-4D97-AF65-F5344CB8AC3E}">
        <p14:creationId xmlns:p14="http://schemas.microsoft.com/office/powerpoint/2010/main" val="768358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ts val="3000"/>
              </a:spcBef>
              <a:buClr>
                <a:srgbClr val="ED7900"/>
              </a:buClr>
              <a:buSzPct val="120000"/>
            </a:pPr>
            <a:endParaRPr lang="en-GB" sz="2200" smtClean="0">
              <a:ea typeface="ＭＳ Ｐゴシック" pitchFamily="34" charset="-128"/>
            </a:endParaRPr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83DCA6B-A76A-47AB-B6B6-79A95BBB351B}" type="slidenum">
              <a:rPr lang="en-US">
                <a:solidFill>
                  <a:srgbClr val="000000"/>
                </a:solidFill>
                <a:latin typeface="Arial" pitchFamily="34" charset="0"/>
              </a:rPr>
              <a:pPr/>
              <a:t>25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758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9ACECA-70EC-8E40-994A-7DC85B427E6F}" type="slidenum">
              <a:rPr lang="it-IT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it-IT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044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7E28-D4DC-0248-8A5A-1593E6CB0781}" type="datetimeFigureOut">
              <a:rPr lang="it-IT" smtClean="0"/>
              <a:pPr/>
              <a:t>26/05/2017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CD888-A6A4-FC4A-B9D5-52A7859C71C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163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7E28-D4DC-0248-8A5A-1593E6CB0781}" type="datetimeFigureOut">
              <a:rPr lang="it-IT" smtClean="0"/>
              <a:pPr/>
              <a:t>26/05/2017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CD888-A6A4-FC4A-B9D5-52A7859C71C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9109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7E28-D4DC-0248-8A5A-1593E6CB0781}" type="datetimeFigureOut">
              <a:rPr lang="it-IT" smtClean="0"/>
              <a:pPr/>
              <a:t>26/05/2017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CD888-A6A4-FC4A-B9D5-52A7859C71C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7591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2BE5C-D331-AD4D-A34E-3278A56BFE9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04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83789-E328-3F4D-98E5-57FF09A8E99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58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D4D854-56C4-3C48-B330-56F9FA48674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8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CFC67-8B58-8E4A-87C4-30D2AEEB22F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52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184817-A8C4-9946-B5D9-D9E0EAE7D9D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78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2E4A8F-0F89-4940-B884-D37EC7FECD7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77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B0572-056A-E847-A566-E20D0FC0114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14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B9239-B12C-6441-9D15-FB91FB4E382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70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7E28-D4DC-0248-8A5A-1593E6CB0781}" type="datetimeFigureOut">
              <a:rPr lang="it-IT" smtClean="0"/>
              <a:pPr/>
              <a:t>26/05/2017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CD888-A6A4-FC4A-B9D5-52A7859C71C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10319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AB01F-62E4-DC4F-8468-5BFC860AD36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43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CF955-F9C8-7B46-BD1B-0639CC7E50C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22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DD833-5C52-5E46-88A7-031A2B9CA1D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49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2BE5C-D331-AD4D-A34E-3278A56BFE9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04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83789-E328-3F4D-98E5-57FF09A8E99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58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D4D854-56C4-3C48-B330-56F9FA48674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8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CFC67-8B58-8E4A-87C4-30D2AEEB22F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52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184817-A8C4-9946-B5D9-D9E0EAE7D9D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78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2E4A8F-0F89-4940-B884-D37EC7FECD7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77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B0572-056A-E847-A566-E20D0FC0114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14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7E28-D4DC-0248-8A5A-1593E6CB0781}" type="datetimeFigureOut">
              <a:rPr lang="it-IT" smtClean="0"/>
              <a:pPr/>
              <a:t>26/05/2017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CD888-A6A4-FC4A-B9D5-52A7859C71C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68766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B9239-B12C-6441-9D15-FB91FB4E382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70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AB01F-62E4-DC4F-8468-5BFC860AD36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43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CF955-F9C8-7B46-BD1B-0639CC7E50C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22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DD833-5C52-5E46-88A7-031A2B9CA1D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49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2BE5C-D331-AD4D-A34E-3278A56BFE9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04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83789-E328-3F4D-98E5-57FF09A8E99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58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D4D854-56C4-3C48-B330-56F9FA48674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8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CFC67-8B58-8E4A-87C4-30D2AEEB22F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52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184817-A8C4-9946-B5D9-D9E0EAE7D9D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78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2E4A8F-0F89-4940-B884-D37EC7FECD7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77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7E28-D4DC-0248-8A5A-1593E6CB0781}" type="datetimeFigureOut">
              <a:rPr lang="it-IT" smtClean="0"/>
              <a:pPr/>
              <a:t>26/05/2017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CD888-A6A4-FC4A-B9D5-52A7859C71C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6997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B0572-056A-E847-A566-E20D0FC0114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14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B9239-B12C-6441-9D15-FB91FB4E382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70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AB01F-62E4-DC4F-8468-5BFC860AD36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43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CF955-F9C8-7B46-BD1B-0639CC7E50C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22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DD833-5C52-5E46-88A7-031A2B9CA1D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49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26/05/2017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26/05/2017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26/05/2017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26/05/2017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26/05/2017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7E28-D4DC-0248-8A5A-1593E6CB0781}" type="datetimeFigureOut">
              <a:rPr lang="it-IT" smtClean="0"/>
              <a:pPr/>
              <a:t>26/05/2017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CD888-A6A4-FC4A-B9D5-52A7859C71C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6251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26/05/2017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26/05/2017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26/05/2017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9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26/05/2017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26/05/2017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26/05/2017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2BE5C-D331-AD4D-A34E-3278A56BFE9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04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83789-E328-3F4D-98E5-57FF09A8E99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58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D4D854-56C4-3C48-B330-56F9FA48674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8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CFC67-8B58-8E4A-87C4-30D2AEEB22F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52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7E28-D4DC-0248-8A5A-1593E6CB0781}" type="datetimeFigureOut">
              <a:rPr lang="it-IT" smtClean="0"/>
              <a:pPr/>
              <a:t>26/05/2017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CD888-A6A4-FC4A-B9D5-52A7859C71C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80578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184817-A8C4-9946-B5D9-D9E0EAE7D9D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78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2E4A8F-0F89-4940-B884-D37EC7FECD7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77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B0572-056A-E847-A566-E20D0FC0114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14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B9239-B12C-6441-9D15-FB91FB4E382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70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AB01F-62E4-DC4F-8468-5BFC860AD36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43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CF955-F9C8-7B46-BD1B-0639CC7E50C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22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DD833-5C52-5E46-88A7-031A2B9CA1D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49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7E28-D4DC-0248-8A5A-1593E6CB0781}" type="datetimeFigureOut">
              <a:rPr lang="it-IT" smtClean="0"/>
              <a:pPr/>
              <a:t>26/05/2017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CD888-A6A4-FC4A-B9D5-52A7859C71C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5773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7E28-D4DC-0248-8A5A-1593E6CB0781}" type="datetimeFigureOut">
              <a:rPr lang="it-IT" smtClean="0"/>
              <a:pPr/>
              <a:t>26/05/2017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CD888-A6A4-FC4A-B9D5-52A7859C71C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464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7E28-D4DC-0248-8A5A-1593E6CB0781}" type="datetimeFigureOut">
              <a:rPr lang="it-IT" smtClean="0"/>
              <a:pPr/>
              <a:t>26/05/2017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CD888-A6A4-FC4A-B9D5-52A7859C71C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5089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17E28-D4DC-0248-8A5A-1593E6CB0781}" type="datetimeFigureOut">
              <a:rPr lang="it-IT" smtClean="0"/>
              <a:pPr/>
              <a:t>26/05/2017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CD888-A6A4-FC4A-B9D5-52A7859C71C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628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A63705-BEAB-EF4B-A2BC-FB93109DD0C1}" type="slidenum">
              <a:rPr 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869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A63705-BEAB-EF4B-A2BC-FB93109DD0C1}" type="slidenum">
              <a:rPr 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869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A63705-BEAB-EF4B-A2BC-FB93109DD0C1}" type="slidenum">
              <a:rPr 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869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26/05/2017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A63705-BEAB-EF4B-A2BC-FB93109DD0C1}" type="slidenum">
              <a:rPr 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869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3" Type="http://schemas.openxmlformats.org/officeDocument/2006/relationships/diagramLayout" Target="../diagrams/layout1.xml"/><Relationship Id="rId7" Type="http://schemas.openxmlformats.org/officeDocument/2006/relationships/image" Target="../media/image3.tif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4.png"/><Relationship Id="rId4" Type="http://schemas.openxmlformats.org/officeDocument/2006/relationships/oleObject" Target="../embeddings/Foglio_di_lavoro_di_Microsoft_Excel_97-20031.xls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oleObject" Target="../embeddings/Foglio_di_lavoro_di_Microsoft_Excel_97-20032.xls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3" Type="http://schemas.openxmlformats.org/officeDocument/2006/relationships/diagramLayout" Target="../diagrams/layout2.xml"/><Relationship Id="rId7" Type="http://schemas.openxmlformats.org/officeDocument/2006/relationships/image" Target="../media/image3.tif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10.tiff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5491019" y="1901131"/>
            <a:ext cx="33452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2252A7"/>
                </a:solidFill>
              </a:rPr>
              <a:t>SEMPLICITÀ, DISCREZIONE E PRATICITÀ 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4913858" y="4024789"/>
            <a:ext cx="4230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355F80"/>
                </a:solidFill>
              </a:rPr>
              <a:t>Carlo </a:t>
            </a:r>
            <a:r>
              <a:rPr lang="en-GB" b="1" dirty="0" err="1" smtClean="0">
                <a:solidFill>
                  <a:srgbClr val="355F80"/>
                </a:solidFill>
              </a:rPr>
              <a:t>Bettocchi</a:t>
            </a:r>
            <a:r>
              <a:rPr lang="en-GB" b="1" dirty="0" smtClean="0">
                <a:solidFill>
                  <a:srgbClr val="355F80"/>
                </a:solidFill>
              </a:rPr>
              <a:t>, MD, FECSM</a:t>
            </a:r>
          </a:p>
          <a:p>
            <a:pPr algn="ctr"/>
            <a:r>
              <a:rPr lang="en-GB" dirty="0" smtClean="0">
                <a:solidFill>
                  <a:srgbClr val="355F80"/>
                </a:solidFill>
              </a:rPr>
              <a:t>University of Bari, Italy </a:t>
            </a:r>
            <a:endParaRPr lang="en-GB" dirty="0">
              <a:solidFill>
                <a:srgbClr val="355F8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244" y="5792049"/>
            <a:ext cx="1828800" cy="809704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4"/>
          <a:srcRect l="41517" r="3583"/>
          <a:stretch/>
        </p:blipFill>
        <p:spPr>
          <a:xfrm>
            <a:off x="-1" y="0"/>
            <a:ext cx="5183289" cy="6853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2165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386013" y="273033"/>
            <a:ext cx="4486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VARDENAFIL</a:t>
            </a:r>
            <a:endParaRPr lang="it-IT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62683" y="1227844"/>
            <a:ext cx="40466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COMPRESSE</a:t>
            </a:r>
          </a:p>
          <a:p>
            <a:pPr marL="285750" indent="-285750">
              <a:buFont typeface="Arial" charset="0"/>
              <a:buChar char="•"/>
            </a:pPr>
            <a:endParaRPr lang="it-IT" dirty="0" smtClean="0"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it-IT" dirty="0" smtClean="0">
                <a:latin typeface="Calibri" charset="0"/>
                <a:ea typeface="Calibri" charset="0"/>
                <a:cs typeface="Calibri" charset="0"/>
              </a:rPr>
              <a:t>Sul mercato dal </a:t>
            </a:r>
            <a:r>
              <a:rPr lang="it-IT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2003</a:t>
            </a:r>
            <a:r>
              <a:rPr lang="it-IT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endParaRPr lang="it-IT" b="1" dirty="0"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Formato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: 10 and 20 mg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Emivita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plasmatica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media: 4.2 ore 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Efficace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nell’80.5%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dei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pz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 err="1" smtClean="0">
                <a:latin typeface="Calibri" charset="0"/>
                <a:ea typeface="Calibri" charset="0"/>
                <a:cs typeface="Calibri" charset="0"/>
              </a:rPr>
              <a:t>Profilo</a:t>
            </a:r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 di </a:t>
            </a:r>
            <a:r>
              <a:rPr lang="en-US" b="1" dirty="0" err="1" smtClean="0">
                <a:latin typeface="Calibri" charset="0"/>
                <a:ea typeface="Calibri" charset="0"/>
                <a:cs typeface="Calibri" charset="0"/>
              </a:rPr>
              <a:t>sicurezza</a:t>
            </a:r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 simile al sildenafil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con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meno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effetti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collaterali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sulla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vista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0" y="6238662"/>
            <a:ext cx="914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Heinig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100" i="1" dirty="0" err="1" smtClean="0"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it-IT" sz="1100" i="1" dirty="0" smtClean="0">
                <a:latin typeface="Calibri" charset="0"/>
                <a:ea typeface="Calibri" charset="0"/>
                <a:cs typeface="Calibri" charset="0"/>
              </a:rPr>
              <a:t>, et al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.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Pharmacokinetics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of a new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orodispersible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tablet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formulation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of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vardenafil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results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of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three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clinical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trials</a:t>
            </a:r>
            <a:r>
              <a:rPr lang="it-IT" sz="1100" i="1" dirty="0" smtClean="0">
                <a:latin typeface="Calibri" charset="0"/>
                <a:ea typeface="Calibri" charset="0"/>
                <a:cs typeface="Calibri" charset="0"/>
              </a:rPr>
              <a:t>. </a:t>
            </a:r>
            <a:r>
              <a:rPr lang="is-IS" sz="1100" i="1" dirty="0">
                <a:latin typeface="Calibri" charset="0"/>
                <a:ea typeface="Calibri" charset="0"/>
                <a:cs typeface="Calibri" charset="0"/>
              </a:rPr>
              <a:t>Clin Drug Investig. 2011;31(1):27-41.</a:t>
            </a:r>
            <a:endParaRPr lang="it-IT" sz="1100" i="1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it-IT" sz="1100" i="1" dirty="0" smtClean="0">
                <a:latin typeface="Calibri" charset="0"/>
                <a:ea typeface="Calibri" charset="0"/>
                <a:cs typeface="Calibri" charset="0"/>
              </a:rPr>
              <a:t>Smith-Harrison LI et al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., The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devil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is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in the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details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: an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analysis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of the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subtleties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between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phosphodiesterase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inhibitors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for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erectile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100" i="1" dirty="0" err="1" smtClean="0">
                <a:latin typeface="Calibri" charset="0"/>
                <a:ea typeface="Calibri" charset="0"/>
                <a:cs typeface="Calibri" charset="0"/>
              </a:rPr>
              <a:t>dysfunction</a:t>
            </a:r>
            <a:r>
              <a:rPr lang="it-IT" sz="1100" i="1" dirty="0" smtClean="0">
                <a:latin typeface="Calibri" charset="0"/>
                <a:ea typeface="Calibri" charset="0"/>
                <a:cs typeface="Calibri" charset="0"/>
              </a:rPr>
              <a:t>. </a:t>
            </a:r>
            <a:r>
              <a:rPr lang="is-IS" sz="1100" i="1" dirty="0">
                <a:latin typeface="Calibri" charset="0"/>
                <a:ea typeface="Calibri" charset="0"/>
                <a:cs typeface="Calibri" charset="0"/>
              </a:rPr>
              <a:t>Transl Androl Urol 2016;5(2):181-186 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084" y="4064937"/>
            <a:ext cx="1977466" cy="1612333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4848958" y="1227844"/>
            <a:ext cx="40466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ORODISPERSIBILE</a:t>
            </a:r>
          </a:p>
          <a:p>
            <a:pPr marL="285750" indent="-285750">
              <a:buFont typeface="Arial" charset="0"/>
              <a:buChar char="•"/>
            </a:pPr>
            <a:endParaRPr lang="it-IT" dirty="0" smtClean="0"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it-IT" dirty="0" smtClean="0">
                <a:latin typeface="Calibri" charset="0"/>
                <a:ea typeface="Calibri" charset="0"/>
                <a:cs typeface="Calibri" charset="0"/>
              </a:rPr>
              <a:t>Sul mercato dal </a:t>
            </a:r>
            <a:r>
              <a:rPr lang="it-IT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2011</a:t>
            </a:r>
            <a:endParaRPr lang="it-IT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 err="1" smtClean="0">
                <a:latin typeface="Calibri" charset="0"/>
                <a:ea typeface="Calibri" charset="0"/>
                <a:cs typeface="Calibri" charset="0"/>
              </a:rPr>
              <a:t>Incremento</a:t>
            </a:r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b="1" dirty="0" err="1" smtClean="0">
                <a:latin typeface="Calibri" charset="0"/>
                <a:ea typeface="Calibri" charset="0"/>
                <a:cs typeface="Calibri" charset="0"/>
              </a:rPr>
              <a:t>della</a:t>
            </a:r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b="1" dirty="0" err="1" smtClean="0">
                <a:latin typeface="Calibri" charset="0"/>
                <a:ea typeface="Calibri" charset="0"/>
                <a:cs typeface="Calibri" charset="0"/>
              </a:rPr>
              <a:t>biodisponibilità</a:t>
            </a:r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del </a:t>
            </a:r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21-27%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rispetto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alle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compresse</a:t>
            </a:r>
            <a:endParaRPr lang="en-US" dirty="0" smtClean="0"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 err="1" smtClean="0">
                <a:latin typeface="Calibri" charset="0"/>
                <a:ea typeface="Calibri" charset="0"/>
                <a:cs typeface="Calibri" charset="0"/>
              </a:rPr>
              <a:t>Cmax</a:t>
            </a:r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 simile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fra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le due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formulazioni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738" y="3931303"/>
            <a:ext cx="321310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6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386013" y="254977"/>
            <a:ext cx="4486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TADALAFIL</a:t>
            </a:r>
            <a:endParaRPr lang="it-IT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12229" y="839752"/>
            <a:ext cx="4074795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AL BISOGNO (</a:t>
            </a:r>
            <a:r>
              <a:rPr lang="it-IT" b="1" dirty="0" err="1" smtClean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onD</a:t>
            </a:r>
            <a:r>
              <a:rPr lang="it-IT" b="1" dirty="0" smtClean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pPr marL="285750" indent="-285750">
              <a:buFont typeface="Arial" charset="0"/>
              <a:buChar char="•"/>
            </a:pPr>
            <a:endParaRPr lang="it-IT" dirty="0"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it-IT" dirty="0" smtClean="0">
                <a:latin typeface="Calibri" charset="0"/>
                <a:ea typeface="Calibri" charset="0"/>
                <a:cs typeface="Calibri" charset="0"/>
              </a:rPr>
              <a:t>Sul mercato dal </a:t>
            </a:r>
            <a:r>
              <a:rPr lang="it-IT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2003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>
                <a:latin typeface="Calibri" charset="0"/>
                <a:ea typeface="Calibri" charset="0"/>
                <a:cs typeface="Calibri" charset="0"/>
              </a:rPr>
              <a:t>Dose consigliata: </a:t>
            </a:r>
            <a:r>
              <a:rPr lang="it-IT" b="1" dirty="0" smtClean="0">
                <a:latin typeface="Calibri" charset="0"/>
                <a:ea typeface="Calibri" charset="0"/>
                <a:cs typeface="Calibri" charset="0"/>
              </a:rPr>
              <a:t>10 </a:t>
            </a:r>
            <a:r>
              <a:rPr lang="it-IT" dirty="0" smtClean="0">
                <a:latin typeface="Calibri" charset="0"/>
                <a:ea typeface="Calibri" charset="0"/>
                <a:cs typeface="Calibri" charset="0"/>
              </a:rPr>
              <a:t>o</a:t>
            </a:r>
            <a:r>
              <a:rPr lang="it-IT" b="1" dirty="0" smtClean="0">
                <a:latin typeface="Calibri" charset="0"/>
                <a:ea typeface="Calibri" charset="0"/>
                <a:cs typeface="Calibri" charset="0"/>
              </a:rPr>
              <a:t> 20 mg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>
                <a:latin typeface="Calibri" charset="0"/>
                <a:ea typeface="Calibri" charset="0"/>
                <a:cs typeface="Calibri" charset="0"/>
              </a:rPr>
              <a:t>Efficace nell’81% dei pz</a:t>
            </a:r>
            <a:endParaRPr lang="it-IT" dirty="0"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it-IT" b="1" dirty="0" smtClean="0">
                <a:latin typeface="Calibri" charset="0"/>
                <a:ea typeface="Calibri" charset="0"/>
                <a:cs typeface="Calibri" charset="0"/>
              </a:rPr>
              <a:t>Blandi effetti collaterali </a:t>
            </a:r>
            <a:r>
              <a:rPr lang="it-IT" dirty="0" smtClean="0">
                <a:latin typeface="Calibri" charset="0"/>
                <a:ea typeface="Calibri" charset="0"/>
                <a:cs typeface="Calibri" charset="0"/>
              </a:rPr>
              <a:t>(cross-reazioni con PDE11): </a:t>
            </a:r>
          </a:p>
          <a:p>
            <a:pPr marL="1657350" lvl="3" indent="-285750">
              <a:buFont typeface="Wingdings" charset="2"/>
              <a:buChar char="§"/>
            </a:pP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Cefalea</a:t>
            </a:r>
          </a:p>
          <a:p>
            <a:pPr marL="1657350" lvl="3" indent="-285750">
              <a:buFont typeface="Wingdings" charset="2"/>
              <a:buChar char="§"/>
            </a:pP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Dispepsia</a:t>
            </a:r>
          </a:p>
          <a:p>
            <a:pPr marL="1657350" lvl="3" indent="-285750">
              <a:buFont typeface="Wingdings" charset="2"/>
              <a:buChar char="§"/>
            </a:pP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Lombalgia</a:t>
            </a:r>
          </a:p>
          <a:p>
            <a:pPr marL="1657350" lvl="3" indent="-285750">
              <a:buFont typeface="Wingdings" charset="2"/>
              <a:buChar char="§"/>
            </a:pP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Mialgia</a:t>
            </a:r>
            <a:endParaRPr lang="it-IT" sz="1600" dirty="0"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it-IT" dirty="0" smtClean="0">
                <a:latin typeface="Calibri" charset="0"/>
                <a:ea typeface="Calibri" charset="0"/>
                <a:cs typeface="Calibri" charset="0"/>
              </a:rPr>
              <a:t>La </a:t>
            </a:r>
            <a:r>
              <a:rPr lang="it-IT" b="1" dirty="0" smtClean="0">
                <a:latin typeface="Calibri" charset="0"/>
                <a:ea typeface="Calibri" charset="0"/>
                <a:cs typeface="Calibri" charset="0"/>
              </a:rPr>
              <a:t>maggior durata d’azione </a:t>
            </a:r>
            <a:r>
              <a:rPr lang="it-IT" dirty="0" smtClean="0">
                <a:latin typeface="Calibri" charset="0"/>
                <a:ea typeface="Calibri" charset="0"/>
                <a:cs typeface="Calibri" charset="0"/>
              </a:rPr>
              <a:t>(24–36 ore)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0" y="6152108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Gacci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, M., et al.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Latest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Evidence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on the Use of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Phosphodiesterase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Type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5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Inhibitors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for the Treatment of Lower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Urinary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Tract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Symptoms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Secondary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to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Benign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Prostatic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Hyperplasia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.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Eur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Urol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, 2016. 70: 124.</a:t>
            </a:r>
          </a:p>
          <a:p>
            <a:r>
              <a:rPr lang="it-IT" sz="1100" i="1" dirty="0" smtClean="0">
                <a:latin typeface="Calibri" charset="0"/>
                <a:ea typeface="Calibri" charset="0"/>
                <a:cs typeface="Calibri" charset="0"/>
              </a:rPr>
              <a:t>Smith-Harrison LI et al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., The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devil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is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in the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details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: an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analysis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of the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subtleties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between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phosphodiesterase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inhibitors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for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erectile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100" i="1" dirty="0" err="1" smtClean="0">
                <a:latin typeface="Calibri" charset="0"/>
                <a:ea typeface="Calibri" charset="0"/>
                <a:cs typeface="Calibri" charset="0"/>
              </a:rPr>
              <a:t>dysfunction</a:t>
            </a:r>
            <a:r>
              <a:rPr lang="it-IT" sz="1100" i="1" dirty="0" smtClean="0">
                <a:latin typeface="Calibri" charset="0"/>
                <a:ea typeface="Calibri" charset="0"/>
                <a:cs typeface="Calibri" charset="0"/>
              </a:rPr>
              <a:t>. </a:t>
            </a:r>
            <a:r>
              <a:rPr lang="is-IS" sz="1100" i="1" dirty="0">
                <a:latin typeface="Calibri" charset="0"/>
                <a:ea typeface="Calibri" charset="0"/>
                <a:cs typeface="Calibri" charset="0"/>
              </a:rPr>
              <a:t>Transl Androl Urol 2016;5(2):181-186 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56" y="4409960"/>
            <a:ext cx="2675939" cy="1742148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4659796" y="839752"/>
            <a:ext cx="407479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QUOTIDIANO (</a:t>
            </a:r>
            <a:r>
              <a:rPr lang="it-IT" b="1" dirty="0" err="1" smtClean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OaD</a:t>
            </a:r>
            <a:r>
              <a:rPr lang="it-IT" b="1" dirty="0" smtClean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pPr marL="285750" indent="-285750">
              <a:buFont typeface="Arial" charset="0"/>
              <a:buChar char="•"/>
            </a:pPr>
            <a:endParaRPr lang="it-IT" dirty="0"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it-IT" b="1" dirty="0" smtClean="0">
                <a:latin typeface="Calibri" charset="0"/>
                <a:ea typeface="Calibri" charset="0"/>
                <a:cs typeface="Calibri" charset="0"/>
              </a:rPr>
              <a:t>L’unico PDE5 approvato </a:t>
            </a:r>
            <a:r>
              <a:rPr lang="it-IT" dirty="0" smtClean="0">
                <a:latin typeface="Calibri" charset="0"/>
                <a:ea typeface="Calibri" charset="0"/>
                <a:cs typeface="Calibri" charset="0"/>
              </a:rPr>
              <a:t>per la </a:t>
            </a:r>
            <a:r>
              <a:rPr lang="it-IT" b="1" dirty="0" smtClean="0">
                <a:latin typeface="Calibri" charset="0"/>
                <a:ea typeface="Calibri" charset="0"/>
                <a:cs typeface="Calibri" charset="0"/>
              </a:rPr>
              <a:t>terapia cronica </a:t>
            </a:r>
            <a:r>
              <a:rPr lang="it-IT" dirty="0" smtClean="0">
                <a:latin typeface="Calibri" charset="0"/>
                <a:ea typeface="Calibri" charset="0"/>
                <a:cs typeface="Calibri" charset="0"/>
              </a:rPr>
              <a:t>della DE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>
                <a:latin typeface="Calibri" charset="0"/>
                <a:ea typeface="Calibri" charset="0"/>
                <a:cs typeface="Calibri" charset="0"/>
              </a:rPr>
              <a:t>Dose consigliata: </a:t>
            </a:r>
            <a:r>
              <a:rPr lang="it-IT" b="1" dirty="0" smtClean="0">
                <a:latin typeface="Calibri" charset="0"/>
                <a:ea typeface="Calibri" charset="0"/>
                <a:cs typeface="Calibri" charset="0"/>
              </a:rPr>
              <a:t>5 mg</a:t>
            </a:r>
          </a:p>
          <a:p>
            <a:pPr marL="285750" indent="-285750">
              <a:buFont typeface="Arial" charset="0"/>
              <a:buChar char="•"/>
            </a:pPr>
            <a:r>
              <a:rPr lang="it-IT" b="1" dirty="0" smtClean="0">
                <a:latin typeface="Calibri" charset="0"/>
                <a:ea typeface="Calibri" charset="0"/>
                <a:cs typeface="Calibri" charset="0"/>
              </a:rPr>
              <a:t>Miglioramento</a:t>
            </a:r>
            <a:r>
              <a:rPr lang="it-IT" dirty="0" smtClean="0">
                <a:latin typeface="Calibri" charset="0"/>
                <a:ea typeface="Calibri" charset="0"/>
                <a:cs typeface="Calibri" charset="0"/>
              </a:rPr>
              <a:t> dei parametri urodinamici e dell’IPSS score nei pz affetti da DE con </a:t>
            </a:r>
            <a:r>
              <a:rPr lang="it-IT" b="1" dirty="0" smtClean="0">
                <a:latin typeface="Calibri" charset="0"/>
                <a:ea typeface="Calibri" charset="0"/>
                <a:cs typeface="Calibri" charset="0"/>
              </a:rPr>
              <a:t>LUTS e/o IPB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>
                <a:latin typeface="Calibri" charset="0"/>
                <a:ea typeface="Calibri" charset="0"/>
                <a:cs typeface="Calibri" charset="0"/>
              </a:rPr>
              <a:t>Dimostrata efficacia anche in pz con </a:t>
            </a:r>
            <a:r>
              <a:rPr lang="it-IT" b="1" dirty="0" err="1" smtClean="0">
                <a:latin typeface="Calibri" charset="0"/>
                <a:ea typeface="Calibri" charset="0"/>
                <a:cs typeface="Calibri" charset="0"/>
              </a:rPr>
              <a:t>comorbilità</a:t>
            </a:r>
            <a:r>
              <a:rPr lang="it-IT" b="1" dirty="0" smtClean="0">
                <a:latin typeface="Calibri" charset="0"/>
                <a:ea typeface="Calibri" charset="0"/>
                <a:cs typeface="Calibri" charset="0"/>
              </a:rPr>
              <a:t> importanti </a:t>
            </a:r>
            <a:r>
              <a:rPr lang="it-IT" dirty="0" smtClean="0">
                <a:latin typeface="Calibri" charset="0"/>
                <a:ea typeface="Calibri" charset="0"/>
                <a:cs typeface="Calibri" charset="0"/>
              </a:rPr>
              <a:t>(es. tabagismo, obesità)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560" y="4332326"/>
            <a:ext cx="1789266" cy="160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386013" y="114300"/>
            <a:ext cx="4486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AVANAFIL</a:t>
            </a:r>
            <a:endParaRPr lang="it-IT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57200" y="956959"/>
            <a:ext cx="385762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it-IT" dirty="0" smtClean="0">
                <a:latin typeface="Calibri" charset="0"/>
                <a:ea typeface="Calibri" charset="0"/>
                <a:cs typeface="Calibri" charset="0"/>
              </a:rPr>
              <a:t>Sul mercato dal </a:t>
            </a:r>
            <a:r>
              <a:rPr lang="it-IT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2012</a:t>
            </a:r>
            <a:r>
              <a:rPr lang="it-IT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endParaRPr lang="it-IT" b="1" dirty="0"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it-IT" b="1" dirty="0" smtClean="0">
                <a:latin typeface="Calibri" charset="0"/>
                <a:ea typeface="Calibri" charset="0"/>
                <a:cs typeface="Calibri" charset="0"/>
              </a:rPr>
              <a:t>Il più selettivo </a:t>
            </a:r>
            <a:r>
              <a:rPr lang="it-IT" dirty="0" smtClean="0">
                <a:latin typeface="Calibri" charset="0"/>
                <a:ea typeface="Calibri" charset="0"/>
                <a:cs typeface="Calibri" charset="0"/>
              </a:rPr>
              <a:t>verso le PDE5</a:t>
            </a:r>
            <a:endParaRPr lang="it-IT" dirty="0"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it-IT" dirty="0" smtClean="0">
                <a:latin typeface="Calibri" charset="0"/>
                <a:ea typeface="Calibri" charset="0"/>
                <a:cs typeface="Calibri" charset="0"/>
              </a:rPr>
              <a:t>Tempo di picco massimo</a:t>
            </a:r>
            <a:r>
              <a:rPr lang="it-IT" b="1" dirty="0" smtClean="0"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it-IT" b="1" u="sng" dirty="0" smtClean="0">
                <a:latin typeface="Calibri" charset="0"/>
                <a:ea typeface="Calibri" charset="0"/>
                <a:cs typeface="Calibri" charset="0"/>
              </a:rPr>
              <a:t>10 minuti</a:t>
            </a:r>
          </a:p>
          <a:p>
            <a:pPr marL="285750" indent="-285750">
              <a:buFont typeface="Arial" charset="0"/>
              <a:buChar char="•"/>
            </a:pPr>
            <a:r>
              <a:rPr lang="it-IT" b="1" dirty="0" smtClean="0">
                <a:latin typeface="Calibri" charset="0"/>
                <a:ea typeface="Calibri" charset="0"/>
                <a:cs typeface="Calibri" charset="0"/>
              </a:rPr>
              <a:t>Scarsissima percentuale di effetti collaterali </a:t>
            </a:r>
            <a:r>
              <a:rPr lang="it-IT" dirty="0" smtClean="0">
                <a:latin typeface="Calibri" charset="0"/>
                <a:ea typeface="Calibri" charset="0"/>
                <a:cs typeface="Calibri" charset="0"/>
              </a:rPr>
              <a:t>(1.6–3.7%):</a:t>
            </a:r>
          </a:p>
          <a:p>
            <a:pPr marL="1200150" lvl="2" indent="-285750">
              <a:buFont typeface="Wingdings" charset="2"/>
              <a:buChar char="§"/>
            </a:pPr>
            <a:r>
              <a:rPr lang="it-IT" sz="1600" dirty="0" err="1" smtClean="0">
                <a:latin typeface="Calibri" charset="0"/>
                <a:ea typeface="Calibri" charset="0"/>
                <a:cs typeface="Calibri" charset="0"/>
              </a:rPr>
              <a:t>Flushing</a:t>
            </a:r>
            <a:endParaRPr lang="it-IT" sz="1600" dirty="0" smtClean="0">
              <a:latin typeface="Calibri" charset="0"/>
              <a:ea typeface="Calibri" charset="0"/>
              <a:cs typeface="Calibri" charset="0"/>
            </a:endParaRPr>
          </a:p>
          <a:p>
            <a:pPr marL="1200150" lvl="2" indent="-285750">
              <a:buFont typeface="Wingdings" charset="2"/>
              <a:buChar char="§"/>
            </a:pP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Cefalea</a:t>
            </a:r>
            <a:endParaRPr lang="it-IT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-1" y="6088559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i="1">
                <a:latin typeface="Calibri" charset="0"/>
                <a:ea typeface="Calibri" charset="0"/>
                <a:cs typeface="Calibri" charset="0"/>
              </a:rPr>
              <a:t>McMahon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, C.G., et al.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Oral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agents for the treatment of premature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ejaculation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review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of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efficacy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safety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in the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context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of the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recent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International Society for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Sexual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Medicine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criteria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for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lifelong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premature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ejaculation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.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J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Sex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Med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, 2011. 8: 2707.</a:t>
            </a:r>
          </a:p>
          <a:p>
            <a:r>
              <a:rPr lang="it-IT" sz="1100" i="1" dirty="0" smtClean="0">
                <a:latin typeface="Calibri" charset="0"/>
                <a:ea typeface="Calibri" charset="0"/>
                <a:cs typeface="Calibri" charset="0"/>
              </a:rPr>
              <a:t>Smith-Harrison LI et al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., The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devil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is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in the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details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: an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analysis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of the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subtleties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between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phosphodiesterase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inhibitors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for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erectile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100" i="1" dirty="0" err="1" smtClean="0">
                <a:latin typeface="Calibri" charset="0"/>
                <a:ea typeface="Calibri" charset="0"/>
                <a:cs typeface="Calibri" charset="0"/>
              </a:rPr>
              <a:t>dysfunction</a:t>
            </a:r>
            <a:r>
              <a:rPr lang="it-IT" sz="1100" i="1" dirty="0" smtClean="0">
                <a:latin typeface="Calibri" charset="0"/>
                <a:ea typeface="Calibri" charset="0"/>
                <a:cs typeface="Calibri" charset="0"/>
              </a:rPr>
              <a:t>. </a:t>
            </a:r>
            <a:r>
              <a:rPr lang="is-IS" sz="1100" i="1" dirty="0">
                <a:latin typeface="Calibri" charset="0"/>
                <a:ea typeface="Calibri" charset="0"/>
                <a:cs typeface="Calibri" charset="0"/>
              </a:rPr>
              <a:t>Transl Androl Urol 2016;5(2):181-186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7619" y="775309"/>
            <a:ext cx="3589338" cy="233307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2328862" y="3255317"/>
            <a:ext cx="4486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PRILIGY</a:t>
            </a:r>
            <a:endParaRPr lang="it-IT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8202" y="4112621"/>
            <a:ext cx="3168171" cy="1793185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457200" y="4126170"/>
            <a:ext cx="385762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Inibitore selettivo della </a:t>
            </a:r>
            <a:r>
              <a:rPr lang="it-IT" sz="1600" dirty="0" err="1" smtClean="0">
                <a:latin typeface="Calibri" charset="0"/>
                <a:ea typeface="Calibri" charset="0"/>
                <a:cs typeface="Calibri" charset="0"/>
              </a:rPr>
              <a:t>ricaptazione</a:t>
            </a: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 della serotonina short-</a:t>
            </a:r>
            <a:r>
              <a:rPr lang="it-IT" sz="1600" dirty="0" err="1" smtClean="0">
                <a:latin typeface="Calibri" charset="0"/>
                <a:ea typeface="Calibri" charset="0"/>
                <a:cs typeface="Calibri" charset="0"/>
              </a:rPr>
              <a:t>acting</a:t>
            </a:r>
            <a:endParaRPr lang="it-IT" sz="1600" dirty="0" smtClean="0"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Approvato per il </a:t>
            </a:r>
            <a:r>
              <a:rPr lang="it-IT" sz="1600" b="1" dirty="0" smtClean="0">
                <a:latin typeface="Calibri" charset="0"/>
                <a:ea typeface="Calibri" charset="0"/>
                <a:cs typeface="Calibri" charset="0"/>
              </a:rPr>
              <a:t>trattamento on-demand dell’eiaculazione precoce</a:t>
            </a:r>
          </a:p>
          <a:p>
            <a:pPr marL="285750" indent="-285750">
              <a:buFont typeface="Arial" charset="0"/>
              <a:buChar char="•"/>
            </a:pP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Incrementa l’IELT di circa 3-4 volte</a:t>
            </a:r>
          </a:p>
          <a:p>
            <a:pPr marL="285750" indent="-285750">
              <a:buFont typeface="Arial" charset="0"/>
              <a:buChar char="•"/>
            </a:pP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Buon profilo di sicurezza</a:t>
            </a:r>
          </a:p>
          <a:p>
            <a:pPr marL="285750" indent="-285750">
              <a:buFont typeface="Arial" charset="0"/>
              <a:buChar char="•"/>
            </a:pP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Può essere associata ai PDE5i</a:t>
            </a:r>
            <a:endParaRPr lang="it-IT" sz="16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97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69925" y="279400"/>
            <a:ext cx="8150225" cy="725488"/>
          </a:xfrm>
          <a:noFill/>
          <a:effectLst>
            <a:outerShdw dist="17961" dir="2700000" algn="ctr" rotWithShape="0">
              <a:schemeClr val="bg1">
                <a:alpha val="50000"/>
              </a:schemeClr>
            </a:outerShdw>
          </a:effectLst>
        </p:spPr>
        <p:txBody>
          <a:bodyPr lIns="0" tIns="0" rIns="0" bIns="0" anchor="b"/>
          <a:lstStyle/>
          <a:p>
            <a:pPr eaLnBrk="1" hangingPunct="1"/>
            <a:r>
              <a:rPr lang="it-IT" sz="36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Inibitori PDE5: controindicazioni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7175" y="1624013"/>
            <a:ext cx="8458200" cy="2762250"/>
          </a:xfrm>
        </p:spPr>
        <p:txBody>
          <a:bodyPr lIns="89383" tIns="44691" rIns="89383" bIns="44691" anchor="ctr"/>
          <a:lstStyle/>
          <a:p>
            <a:pPr marL="0" indent="0" eaLnBrk="1" hangingPunct="1">
              <a:lnSpc>
                <a:spcPct val="130000"/>
              </a:lnSpc>
              <a:buNone/>
              <a:defRPr/>
            </a:pPr>
            <a:r>
              <a:rPr lang="it-IT" sz="2100" dirty="0" smtClean="0">
                <a:latin typeface="Calibri" charset="0"/>
                <a:ea typeface="Calibri" charset="0"/>
                <a:cs typeface="Calibri" charset="0"/>
              </a:rPr>
              <a:t>Controindicazioni comuni alla somministrazione degli inibitori della PDE5:</a:t>
            </a:r>
          </a:p>
          <a:p>
            <a:pPr marL="811213" lvl="1" indent="-274638" eaLnBrk="1" hangingPunct="1">
              <a:lnSpc>
                <a:spcPct val="120000"/>
              </a:lnSpc>
              <a:buClr>
                <a:srgbClr val="EE54B0"/>
              </a:buClr>
              <a:buFont typeface="Tahoma" charset="0"/>
              <a:buChar char="●"/>
              <a:defRPr/>
            </a:pPr>
            <a:r>
              <a:rPr lang="it-IT" sz="2000" dirty="0" smtClean="0">
                <a:latin typeface="Calibri" charset="0"/>
                <a:ea typeface="Calibri" charset="0"/>
                <a:cs typeface="Calibri" charset="0"/>
              </a:rPr>
              <a:t>Contemporanea assunzione di </a:t>
            </a:r>
            <a:r>
              <a:rPr lang="it-IT" sz="2000" b="1" dirty="0" smtClean="0">
                <a:latin typeface="Calibri" charset="0"/>
                <a:ea typeface="Calibri" charset="0"/>
                <a:cs typeface="Calibri" charset="0"/>
              </a:rPr>
              <a:t>nitroderivati</a:t>
            </a:r>
          </a:p>
          <a:p>
            <a:pPr marL="811213" lvl="1" indent="-274638" eaLnBrk="1" hangingPunct="1">
              <a:lnSpc>
                <a:spcPct val="110000"/>
              </a:lnSpc>
              <a:buClr>
                <a:srgbClr val="EE54B0"/>
              </a:buClr>
              <a:buFont typeface="Tahoma" charset="0"/>
              <a:buChar char="●"/>
              <a:defRPr/>
            </a:pPr>
            <a:r>
              <a:rPr lang="it-IT" sz="2000" dirty="0" smtClean="0">
                <a:latin typeface="Calibri" charset="0"/>
                <a:ea typeface="Calibri" charset="0"/>
                <a:cs typeface="Calibri" charset="0"/>
              </a:rPr>
              <a:t>Condizioni cardiologiche che sconsigliano l</a:t>
            </a:r>
            <a:r>
              <a:rPr lang="ja-JP" altLang="it-IT" sz="2000" dirty="0" smtClean="0">
                <a:latin typeface="Calibri" charset="0"/>
                <a:ea typeface="Calibri" charset="0"/>
                <a:cs typeface="Calibri" charset="0"/>
              </a:rPr>
              <a:t>’</a:t>
            </a:r>
            <a:r>
              <a:rPr lang="it-IT" sz="2000" dirty="0" smtClean="0">
                <a:latin typeface="Calibri" charset="0"/>
                <a:ea typeface="Calibri" charset="0"/>
                <a:cs typeface="Calibri" charset="0"/>
              </a:rPr>
              <a:t>attività sessuale</a:t>
            </a:r>
          </a:p>
          <a:p>
            <a:pPr marL="811213" lvl="1" indent="-274638" eaLnBrk="1" hangingPunct="1">
              <a:buClr>
                <a:srgbClr val="EE54B0"/>
              </a:buClr>
              <a:buFont typeface="Tahoma" charset="0"/>
              <a:buChar char="●"/>
              <a:defRPr/>
            </a:pPr>
            <a:r>
              <a:rPr lang="it-IT" sz="2000" dirty="0" smtClean="0">
                <a:latin typeface="Calibri" charset="0"/>
                <a:ea typeface="Calibri" charset="0"/>
                <a:cs typeface="Calibri" charset="0"/>
              </a:rPr>
              <a:t>Ictus recente </a:t>
            </a:r>
          </a:p>
          <a:p>
            <a:pPr marL="811213" lvl="1" indent="-274638" eaLnBrk="1" hangingPunct="1">
              <a:buClr>
                <a:srgbClr val="EE54B0"/>
              </a:buClr>
              <a:buFont typeface="Tahoma" charset="0"/>
              <a:buChar char="●"/>
              <a:defRPr/>
            </a:pPr>
            <a:r>
              <a:rPr lang="it-IT" sz="2000" dirty="0" smtClean="0">
                <a:latin typeface="Calibri" charset="0"/>
                <a:ea typeface="Calibri" charset="0"/>
                <a:cs typeface="Calibri" charset="0"/>
              </a:rPr>
              <a:t>Infarto del miocardio recente</a:t>
            </a:r>
          </a:p>
        </p:txBody>
      </p:sp>
      <p:sp>
        <p:nvSpPr>
          <p:cNvPr id="108547" name="Text Box 4"/>
          <p:cNvSpPr txBox="1">
            <a:spLocks noChangeArrowheads="1"/>
          </p:cNvSpPr>
          <p:nvPr/>
        </p:nvSpPr>
        <p:spPr bwMode="auto">
          <a:xfrm>
            <a:off x="598487" y="5548312"/>
            <a:ext cx="7853363" cy="646331"/>
          </a:xfrm>
          <a:prstGeom prst="rect">
            <a:avLst/>
          </a:prstGeom>
          <a:solidFill>
            <a:srgbClr val="EE54B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800" b="1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NB: Il rapporto sessuale comporta  </a:t>
            </a:r>
            <a:r>
              <a:rPr lang="it-IT" sz="1800" b="1" dirty="0" smtClean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un</a:t>
            </a:r>
            <a:r>
              <a:rPr lang="it-IT" sz="1800" b="1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altLang="ja-JP" sz="1800" b="1" dirty="0" smtClean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aumento </a:t>
            </a:r>
            <a:r>
              <a:rPr lang="it-IT" altLang="ja-JP" sz="1800" b="1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della domanda di ossigeno a livello cardiaco ma limitata a 3-5 equivalenti metabolici e per un breve periodo</a:t>
            </a:r>
            <a:endParaRPr lang="it-IT" sz="1800" b="1" dirty="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33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83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sz="3600" b="1" dirty="0" err="1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Scegliere</a:t>
            </a:r>
            <a:r>
              <a:rPr lang="en-GB" sz="3600" b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 un PDE5i</a:t>
            </a:r>
          </a:p>
        </p:txBody>
      </p:sp>
      <p:sp>
        <p:nvSpPr>
          <p:cNvPr id="28674" name="Rectangle 3"/>
          <p:cNvSpPr>
            <a:spLocks noGrp="1" noChangeArrowheads="1"/>
          </p:cNvSpPr>
          <p:nvPr>
            <p:ph idx="1"/>
          </p:nvPr>
        </p:nvSpPr>
        <p:spPr>
          <a:xfrm>
            <a:off x="308769" y="1069138"/>
            <a:ext cx="8526462" cy="1149349"/>
          </a:xfrm>
        </p:spPr>
        <p:txBody>
          <a:bodyPr/>
          <a:lstStyle/>
          <a:p>
            <a:pPr marL="404813" indent="-404813">
              <a:lnSpc>
                <a:spcPct val="120000"/>
              </a:lnSpc>
              <a:spcAft>
                <a:spcPts val="1200"/>
              </a:spcAft>
              <a:defRPr/>
            </a:pPr>
            <a:r>
              <a:rPr lang="it-IT" sz="1800" dirty="0" smtClean="0">
                <a:latin typeface="Calibri" charset="0"/>
                <a:ea typeface="Calibri" charset="0"/>
                <a:cs typeface="Calibri" charset="0"/>
              </a:rPr>
              <a:t>Se presi al bisogno, tutti I PDE5i hanno </a:t>
            </a:r>
            <a:r>
              <a:rPr lang="it-IT" sz="1800" b="1" dirty="0" smtClean="0">
                <a:latin typeface="Calibri" charset="0"/>
                <a:ea typeface="Calibri" charset="0"/>
                <a:cs typeface="Calibri" charset="0"/>
              </a:rPr>
              <a:t>profili simili di efficacia e tollerabilità</a:t>
            </a:r>
          </a:p>
          <a:p>
            <a:pPr marL="404813" indent="-404813">
              <a:lnSpc>
                <a:spcPct val="120000"/>
              </a:lnSpc>
              <a:spcAft>
                <a:spcPts val="1200"/>
              </a:spcAft>
              <a:defRPr/>
            </a:pPr>
            <a:r>
              <a:rPr lang="it-IT" sz="1800" dirty="0" smtClean="0">
                <a:latin typeface="Calibri" charset="0"/>
                <a:ea typeface="Calibri" charset="0"/>
                <a:cs typeface="Calibri" charset="0"/>
              </a:rPr>
              <a:t>Tuttavia, le </a:t>
            </a:r>
            <a:r>
              <a:rPr lang="it-IT" sz="1800" b="1" dirty="0" smtClean="0">
                <a:latin typeface="Calibri" charset="0"/>
                <a:ea typeface="Calibri" charset="0"/>
                <a:cs typeface="Calibri" charset="0"/>
              </a:rPr>
              <a:t>differenze</a:t>
            </a:r>
            <a:r>
              <a:rPr lang="it-IT" sz="1800" dirty="0" smtClean="0">
                <a:latin typeface="Calibri" charset="0"/>
                <a:ea typeface="Calibri" charset="0"/>
                <a:cs typeface="Calibri" charset="0"/>
              </a:rPr>
              <a:t> importanti si riscontrano nella </a:t>
            </a:r>
            <a:r>
              <a:rPr lang="it-IT" sz="1800" b="1" dirty="0" smtClean="0">
                <a:latin typeface="Calibri" charset="0"/>
                <a:ea typeface="Calibri" charset="0"/>
                <a:cs typeface="Calibri" charset="0"/>
              </a:rPr>
              <a:t>farmacocinetica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t="31321" b="41643"/>
          <a:stretch/>
        </p:blipFill>
        <p:spPr>
          <a:xfrm>
            <a:off x="0" y="2653649"/>
            <a:ext cx="9144000" cy="157162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885825" y="4660436"/>
            <a:ext cx="7372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Il </a:t>
            </a:r>
            <a:r>
              <a:rPr lang="it-IT" b="1" dirty="0" smtClean="0"/>
              <a:t>paziente</a:t>
            </a:r>
            <a:r>
              <a:rPr lang="it-IT" dirty="0" smtClean="0"/>
              <a:t> va:</a:t>
            </a:r>
          </a:p>
          <a:p>
            <a:pPr marL="285750" indent="-285750" algn="ctr">
              <a:buFont typeface="Arial" charset="0"/>
              <a:buChar char="•"/>
            </a:pPr>
            <a:r>
              <a:rPr lang="it-IT" dirty="0" smtClean="0"/>
              <a:t>interrogato sulle sue </a:t>
            </a:r>
            <a:r>
              <a:rPr lang="it-IT" dirty="0" smtClean="0">
                <a:solidFill>
                  <a:srgbClr val="C00000"/>
                </a:solidFill>
              </a:rPr>
              <a:t>esigenze</a:t>
            </a:r>
            <a:r>
              <a:rPr lang="it-IT" dirty="0" smtClean="0"/>
              <a:t> e quelle della partner, </a:t>
            </a:r>
          </a:p>
          <a:p>
            <a:pPr marL="285750" indent="-285750" algn="ctr">
              <a:buFont typeface="Arial" charset="0"/>
              <a:buChar char="•"/>
            </a:pPr>
            <a:r>
              <a:rPr lang="it-IT" dirty="0" smtClean="0"/>
              <a:t>informato sulle </a:t>
            </a:r>
            <a:r>
              <a:rPr lang="it-IT" dirty="0" smtClean="0">
                <a:solidFill>
                  <a:srgbClr val="C00000"/>
                </a:solidFill>
              </a:rPr>
              <a:t>caratteristiche</a:t>
            </a:r>
            <a:r>
              <a:rPr lang="it-IT" dirty="0" smtClean="0"/>
              <a:t> di ciascun farmaco</a:t>
            </a:r>
          </a:p>
          <a:p>
            <a:pPr marL="285750" indent="-285750" algn="ctr">
              <a:buFont typeface="Arial" charset="0"/>
              <a:buChar char="•"/>
            </a:pPr>
            <a:r>
              <a:rPr lang="it-IT" dirty="0" smtClean="0"/>
              <a:t>aiutato nella scelta di quello con il </a:t>
            </a:r>
            <a:r>
              <a:rPr lang="it-IT" dirty="0" smtClean="0">
                <a:solidFill>
                  <a:srgbClr val="C00000"/>
                </a:solidFill>
              </a:rPr>
              <a:t>profilo farmacocinetico </a:t>
            </a:r>
            <a:r>
              <a:rPr lang="it-IT" dirty="0" smtClean="0"/>
              <a:t>più adatto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9049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Title 1"/>
          <p:cNvSpPr>
            <a:spLocks noGrp="1"/>
          </p:cNvSpPr>
          <p:nvPr>
            <p:ph type="title"/>
          </p:nvPr>
        </p:nvSpPr>
        <p:spPr>
          <a:xfrm>
            <a:off x="369888" y="188913"/>
            <a:ext cx="8229600" cy="511175"/>
          </a:xfrm>
        </p:spPr>
        <p:txBody>
          <a:bodyPr/>
          <a:lstStyle/>
          <a:p>
            <a:pPr>
              <a:defRPr/>
            </a:pPr>
            <a:r>
              <a:rPr lang="en-GB" sz="3200" b="1" dirty="0" err="1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Cosa</a:t>
            </a:r>
            <a:r>
              <a:rPr lang="en-GB" sz="3200" b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3200" b="1" dirty="0" err="1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dicono</a:t>
            </a:r>
            <a:r>
              <a:rPr lang="en-GB" sz="3200" b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 le </a:t>
            </a:r>
            <a:r>
              <a:rPr lang="en-GB" sz="3200" b="1" dirty="0" err="1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linee</a:t>
            </a:r>
            <a:r>
              <a:rPr lang="en-GB" sz="3200" b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3200" b="1" dirty="0" err="1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guida</a:t>
            </a:r>
            <a:r>
              <a:rPr lang="en-GB" sz="3200" b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?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>
          <a:xfrm>
            <a:off x="457200" y="3626646"/>
            <a:ext cx="8054975" cy="2470148"/>
          </a:xfrm>
        </p:spPr>
        <p:txBody>
          <a:bodyPr/>
          <a:lstStyle/>
          <a:p>
            <a:pPr>
              <a:spcAft>
                <a:spcPts val="1200"/>
              </a:spcAft>
              <a:defRPr/>
            </a:pPr>
            <a:r>
              <a:rPr lang="it-IT" sz="2000" dirty="0" smtClean="0">
                <a:latin typeface="Calibri" charset="0"/>
                <a:ea typeface="Calibri" charset="0"/>
                <a:cs typeface="Calibri" charset="0"/>
              </a:rPr>
              <a:t>La </a:t>
            </a:r>
            <a:r>
              <a:rPr lang="it-IT" sz="2000" b="1" dirty="0" smtClean="0">
                <a:latin typeface="Calibri" charset="0"/>
                <a:ea typeface="Calibri" charset="0"/>
                <a:cs typeface="Calibri" charset="0"/>
              </a:rPr>
              <a:t>terapia di prima linea </a:t>
            </a:r>
            <a:r>
              <a:rPr lang="it-IT" sz="2000" dirty="0" smtClean="0">
                <a:latin typeface="Calibri" charset="0"/>
                <a:ea typeface="Calibri" charset="0"/>
                <a:cs typeface="Calibri" charset="0"/>
              </a:rPr>
              <a:t>si basa sui </a:t>
            </a:r>
            <a:r>
              <a:rPr lang="it-IT" sz="2000" b="1" dirty="0" smtClean="0">
                <a:latin typeface="Calibri" charset="0"/>
                <a:ea typeface="Calibri" charset="0"/>
                <a:cs typeface="Calibri" charset="0"/>
              </a:rPr>
              <a:t>PDE5i</a:t>
            </a:r>
            <a:r>
              <a:rPr lang="it-IT" sz="2000" dirty="0" smtClean="0"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it-IT" sz="2000" dirty="0" err="1" smtClean="0">
                <a:latin typeface="Calibri" charset="0"/>
                <a:ea typeface="Calibri" charset="0"/>
                <a:cs typeface="Calibri" charset="0"/>
              </a:rPr>
              <a:t>sildenafil</a:t>
            </a:r>
            <a:r>
              <a:rPr lang="it-IT" sz="2000" dirty="0" smtClean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it-IT" sz="2000" dirty="0" err="1" smtClean="0">
                <a:latin typeface="Calibri" charset="0"/>
                <a:ea typeface="Calibri" charset="0"/>
                <a:cs typeface="Calibri" charset="0"/>
              </a:rPr>
              <a:t>tadalafil</a:t>
            </a:r>
            <a:r>
              <a:rPr lang="it-IT" sz="2000" dirty="0" smtClean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it-IT" sz="2000" dirty="0" err="1" smtClean="0">
                <a:latin typeface="Calibri" charset="0"/>
                <a:ea typeface="Calibri" charset="0"/>
                <a:cs typeface="Calibri" charset="0"/>
              </a:rPr>
              <a:t>vardenafil</a:t>
            </a:r>
            <a:r>
              <a:rPr lang="it-IT" sz="2000" dirty="0" smtClean="0">
                <a:latin typeface="Calibri" charset="0"/>
                <a:ea typeface="Calibri" charset="0"/>
                <a:cs typeface="Calibri" charset="0"/>
              </a:rPr>
              <a:t> e </a:t>
            </a:r>
            <a:r>
              <a:rPr lang="it-IT" sz="2000" dirty="0" err="1" smtClean="0">
                <a:latin typeface="Calibri" charset="0"/>
                <a:ea typeface="Calibri" charset="0"/>
                <a:cs typeface="Calibri" charset="0"/>
              </a:rPr>
              <a:t>avanafil</a:t>
            </a:r>
            <a:endParaRPr lang="it-IT" sz="2000" dirty="0" smtClean="0">
              <a:latin typeface="Calibri" charset="0"/>
              <a:ea typeface="Calibri" charset="0"/>
              <a:cs typeface="Calibri" charset="0"/>
            </a:endParaRPr>
          </a:p>
          <a:p>
            <a:pPr>
              <a:spcAft>
                <a:spcPts val="1200"/>
              </a:spcAft>
              <a:defRPr/>
            </a:pPr>
            <a:r>
              <a:rPr lang="it-IT" sz="2000" dirty="0" smtClean="0">
                <a:latin typeface="Calibri" charset="0"/>
                <a:ea typeface="Calibri" charset="0"/>
                <a:cs typeface="Calibri" charset="0"/>
              </a:rPr>
              <a:t>I PDE5i hanno </a:t>
            </a:r>
            <a:r>
              <a:rPr lang="it-IT" sz="2000" b="1" dirty="0" smtClean="0">
                <a:latin typeface="Calibri" charset="0"/>
                <a:ea typeface="Calibri" charset="0"/>
                <a:cs typeface="Calibri" charset="0"/>
              </a:rPr>
              <a:t>buona efficacia e tollerabilità </a:t>
            </a:r>
            <a:r>
              <a:rPr lang="it-IT" sz="2000" dirty="0" smtClean="0">
                <a:latin typeface="Calibri" charset="0"/>
                <a:ea typeface="Calibri" charset="0"/>
                <a:cs typeface="Calibri" charset="0"/>
              </a:rPr>
              <a:t>anche in alcune classi di pazienti a rischio (diabete mellito II)</a:t>
            </a:r>
          </a:p>
          <a:p>
            <a:pPr>
              <a:spcAft>
                <a:spcPts val="1200"/>
              </a:spcAft>
              <a:defRPr/>
            </a:pPr>
            <a:r>
              <a:rPr lang="it-IT" sz="2000" b="1" dirty="0" smtClean="0">
                <a:latin typeface="Calibri" charset="0"/>
                <a:ea typeface="Calibri" charset="0"/>
                <a:cs typeface="Calibri" charset="0"/>
              </a:rPr>
              <a:t>Nessun algoritmo decisionale</a:t>
            </a:r>
            <a:r>
              <a:rPr lang="it-IT" sz="2000" dirty="0" smtClean="0">
                <a:latin typeface="Calibri" charset="0"/>
                <a:ea typeface="Calibri" charset="0"/>
                <a:cs typeface="Calibri" charset="0"/>
              </a:rPr>
              <a:t>: la scelta è lasciata al medico e al suo paziente</a:t>
            </a:r>
            <a:endParaRPr lang="it-IT" sz="11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0595" name="Text Box 7"/>
          <p:cNvSpPr txBox="1">
            <a:spLocks noChangeArrowheads="1"/>
          </p:cNvSpPr>
          <p:nvPr/>
        </p:nvSpPr>
        <p:spPr bwMode="auto">
          <a:xfrm>
            <a:off x="35719" y="6550025"/>
            <a:ext cx="7543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i="1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Hatzimouratidis</a:t>
            </a:r>
            <a:r>
              <a:rPr lang="en-US" i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K, et al. </a:t>
            </a:r>
            <a:r>
              <a:rPr lang="en-US" i="1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Eur</a:t>
            </a:r>
            <a:r>
              <a:rPr lang="en-US" i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Urol. 2010;57(5):804-814.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9" y="760415"/>
            <a:ext cx="9108281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2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756" y="188912"/>
            <a:ext cx="4408488" cy="220424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00" y="2568575"/>
            <a:ext cx="6527800" cy="360680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064418" y="5114925"/>
            <a:ext cx="7015163" cy="106045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55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49903" y="179881"/>
            <a:ext cx="8926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C00000"/>
                </a:solidFill>
              </a:rPr>
              <a:t>LIMITI DELLE ATTUALI TERAPIE CON PDE5i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74951" y="764656"/>
            <a:ext cx="8994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5"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defRPr/>
            </a:pPr>
            <a:r>
              <a:rPr lang="it-IT" dirty="0" smtClean="0"/>
              <a:t>Nonostante l’elevato tasso di efficacia e l’eccellente profilo di sicurezza,</a:t>
            </a:r>
          </a:p>
          <a:p>
            <a:pPr marL="15875"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defRPr/>
            </a:pPr>
            <a:r>
              <a:rPr lang="it-IT" b="1" dirty="0" smtClean="0"/>
              <a:t>Il 40-50% degli uomini indica che l’utilizzo dei PDE5i è inadeguato a ripristinare una vita sessuale “normale”</a:t>
            </a:r>
            <a:endParaRPr lang="it-IT" b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0" y="6567649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i="1" dirty="0" smtClean="0"/>
              <a:t>Giuliano </a:t>
            </a:r>
            <a:r>
              <a:rPr lang="it-IT" sz="1000" i="1" dirty="0" err="1" smtClean="0"/>
              <a:t>F</a:t>
            </a:r>
            <a:r>
              <a:rPr lang="it-IT" sz="1000" i="1" dirty="0" smtClean="0"/>
              <a:t>, et al. </a:t>
            </a:r>
            <a:r>
              <a:rPr lang="it-IT" sz="1000" i="1" dirty="0" err="1" smtClean="0"/>
              <a:t>Safety</a:t>
            </a:r>
            <a:r>
              <a:rPr lang="it-IT" sz="1000" i="1" dirty="0" smtClean="0"/>
              <a:t> of </a:t>
            </a:r>
            <a:r>
              <a:rPr lang="it-IT" sz="1000" i="1" dirty="0" err="1" smtClean="0"/>
              <a:t>sildenafil</a:t>
            </a:r>
            <a:r>
              <a:rPr lang="it-IT" sz="1000" i="1" dirty="0" smtClean="0"/>
              <a:t> </a:t>
            </a:r>
            <a:r>
              <a:rPr lang="it-IT" sz="1000" i="1" dirty="0" err="1" smtClean="0"/>
              <a:t>citrate</a:t>
            </a:r>
            <a:r>
              <a:rPr lang="it-IT" sz="1000" i="1" dirty="0" smtClean="0"/>
              <a:t>: </a:t>
            </a:r>
            <a:r>
              <a:rPr lang="it-IT" sz="1000" i="1" dirty="0" err="1" smtClean="0"/>
              <a:t>review</a:t>
            </a:r>
            <a:r>
              <a:rPr lang="it-IT" sz="1000" i="1" dirty="0" smtClean="0"/>
              <a:t> of 67 double-</a:t>
            </a:r>
            <a:r>
              <a:rPr lang="it-IT" sz="1000" i="1" dirty="0" err="1" smtClean="0"/>
              <a:t>blind</a:t>
            </a:r>
            <a:r>
              <a:rPr lang="it-IT" sz="1000" i="1" dirty="0" smtClean="0"/>
              <a:t> placebo-</a:t>
            </a:r>
            <a:r>
              <a:rPr lang="it-IT" sz="1000" i="1" dirty="0" err="1" smtClean="0"/>
              <a:t>controlled</a:t>
            </a:r>
            <a:r>
              <a:rPr lang="it-IT" sz="1000" i="1" dirty="0" smtClean="0"/>
              <a:t> trials and the </a:t>
            </a:r>
            <a:r>
              <a:rPr lang="it-IT" sz="1000" i="1" dirty="0" err="1" smtClean="0"/>
              <a:t>postmarketing</a:t>
            </a:r>
            <a:r>
              <a:rPr lang="it-IT" sz="1000" i="1" dirty="0" smtClean="0"/>
              <a:t> </a:t>
            </a:r>
            <a:r>
              <a:rPr lang="it-IT" sz="1000" i="1" dirty="0" err="1" smtClean="0"/>
              <a:t>safety</a:t>
            </a:r>
            <a:r>
              <a:rPr lang="it-IT" sz="1000" i="1" dirty="0" smtClean="0"/>
              <a:t> database. </a:t>
            </a:r>
            <a:r>
              <a:rPr lang="de-DE" sz="1000" i="1" dirty="0" err="1" smtClean="0"/>
              <a:t>Int</a:t>
            </a:r>
            <a:r>
              <a:rPr lang="de-DE" sz="1000" i="1" dirty="0" smtClean="0"/>
              <a:t> J </a:t>
            </a:r>
            <a:r>
              <a:rPr lang="de-DE" sz="1000" i="1" dirty="0" err="1" smtClean="0"/>
              <a:t>Clin</a:t>
            </a:r>
            <a:r>
              <a:rPr lang="de-DE" sz="1000" i="1" dirty="0" smtClean="0"/>
              <a:t> </a:t>
            </a:r>
            <a:r>
              <a:rPr lang="de-DE" sz="1000" i="1" dirty="0" err="1" smtClean="0"/>
              <a:t>Pract</a:t>
            </a:r>
            <a:r>
              <a:rPr lang="de-DE" sz="1000" i="1" dirty="0" smtClean="0"/>
              <a:t>. 2010 Jan;64(2):240-55.</a:t>
            </a:r>
            <a:endParaRPr lang="it-IT" sz="1000" i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t="2249" b="30604"/>
          <a:stretch/>
        </p:blipFill>
        <p:spPr>
          <a:xfrm>
            <a:off x="127000" y="1852751"/>
            <a:ext cx="8890000" cy="3956858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16174" y="5974375"/>
            <a:ext cx="8994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5"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defRPr/>
            </a:pPr>
            <a:r>
              <a:rPr lang="it-IT" dirty="0" smtClean="0"/>
              <a:t>Il </a:t>
            </a:r>
            <a:r>
              <a:rPr lang="it-IT" b="1" dirty="0" smtClean="0"/>
              <a:t>tasso di interruzione della terapia </a:t>
            </a:r>
            <a:r>
              <a:rPr lang="it-IT" dirty="0" smtClean="0"/>
              <a:t>rimane elevato </a:t>
            </a:r>
            <a:r>
              <a:rPr lang="it-IT" b="1" dirty="0" smtClean="0"/>
              <a:t>(30-80%)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82510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2401" name="Shape 207"/>
          <p:cNvCxnSpPr>
            <a:cxnSpLocks noChangeShapeType="1"/>
            <a:stCxn id="68" idx="3"/>
          </p:cNvCxnSpPr>
          <p:nvPr/>
        </p:nvCxnSpPr>
        <p:spPr bwMode="auto">
          <a:xfrm>
            <a:off x="1046163" y="3081879"/>
            <a:ext cx="442912" cy="1157288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</p:cxnSp>
      <p:sp>
        <p:nvSpPr>
          <p:cNvPr id="67" name="Rectangle 32"/>
          <p:cNvSpPr txBox="1">
            <a:spLocks noChangeArrowheads="1"/>
          </p:cNvSpPr>
          <p:nvPr/>
        </p:nvSpPr>
        <p:spPr bwMode="auto">
          <a:xfrm>
            <a:off x="611188" y="333375"/>
            <a:ext cx="8153400" cy="158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993" eaLnBrk="0" hangingPunct="0">
              <a:lnSpc>
                <a:spcPct val="120000"/>
              </a:lnSpc>
              <a:defRPr/>
            </a:pPr>
            <a:r>
              <a:rPr lang="en-US" sz="2200" b="1" kern="0" dirty="0">
                <a:solidFill>
                  <a:srgbClr val="FF0000"/>
                </a:solidFill>
                <a:latin typeface="Arial"/>
                <a:ea typeface="+mn-ea"/>
              </a:rPr>
              <a:t>EUROPA 2011:</a:t>
            </a:r>
            <a:r>
              <a:rPr lang="en-US" sz="2200" kern="0" dirty="0">
                <a:latin typeface="Arial"/>
                <a:ea typeface="+mn-ea"/>
              </a:rPr>
              <a:t> </a:t>
            </a:r>
            <a:r>
              <a:rPr lang="en-US" sz="2200" kern="0" dirty="0" err="1">
                <a:latin typeface="Arial"/>
                <a:ea typeface="+mn-ea"/>
              </a:rPr>
              <a:t>nelle</a:t>
            </a:r>
            <a:r>
              <a:rPr lang="en-US" sz="2200" kern="0" dirty="0">
                <a:latin typeface="Arial"/>
                <a:ea typeface="+mn-ea"/>
              </a:rPr>
              <a:t> Big 5 </a:t>
            </a:r>
            <a:r>
              <a:rPr lang="en-US" sz="2200" kern="0" dirty="0" err="1">
                <a:latin typeface="Arial"/>
                <a:ea typeface="+mn-ea"/>
              </a:rPr>
              <a:t>europee</a:t>
            </a:r>
            <a:r>
              <a:rPr lang="en-US" sz="2200" kern="0" dirty="0">
                <a:latin typeface="Arial"/>
                <a:ea typeface="+mn-ea"/>
              </a:rPr>
              <a:t>, 22 </a:t>
            </a:r>
            <a:r>
              <a:rPr lang="en-US" sz="2200" kern="0" dirty="0" err="1">
                <a:latin typeface="Arial"/>
                <a:ea typeface="+mn-ea"/>
              </a:rPr>
              <a:t>milioni</a:t>
            </a:r>
            <a:r>
              <a:rPr lang="en-US" sz="2200" kern="0" dirty="0">
                <a:latin typeface="Arial"/>
                <a:ea typeface="+mn-ea"/>
              </a:rPr>
              <a:t> </a:t>
            </a:r>
            <a:r>
              <a:rPr lang="en-US" sz="2200" kern="0" dirty="0" err="1">
                <a:latin typeface="Arial"/>
                <a:ea typeface="+mn-ea"/>
              </a:rPr>
              <a:t>di</a:t>
            </a:r>
            <a:r>
              <a:rPr lang="en-US" sz="2200" kern="0" dirty="0">
                <a:latin typeface="Arial"/>
                <a:ea typeface="+mn-ea"/>
              </a:rPr>
              <a:t> </a:t>
            </a:r>
            <a:r>
              <a:rPr lang="en-US" sz="2200" kern="0" dirty="0" err="1">
                <a:latin typeface="Arial"/>
                <a:ea typeface="+mn-ea"/>
              </a:rPr>
              <a:t>maschi</a:t>
            </a:r>
            <a:r>
              <a:rPr lang="en-US" sz="2200" kern="0" dirty="0">
                <a:latin typeface="Arial"/>
                <a:ea typeface="+mn-ea"/>
              </a:rPr>
              <a:t> </a:t>
            </a:r>
            <a:r>
              <a:rPr lang="en-US" sz="2200" kern="0" dirty="0" err="1">
                <a:latin typeface="Arial"/>
                <a:ea typeface="+mn-ea"/>
              </a:rPr>
              <a:t>soffrono</a:t>
            </a:r>
            <a:r>
              <a:rPr lang="en-US" sz="2200" kern="0" dirty="0">
                <a:latin typeface="Arial"/>
                <a:ea typeface="+mn-ea"/>
              </a:rPr>
              <a:t> </a:t>
            </a:r>
            <a:r>
              <a:rPr lang="en-US" sz="2200" kern="0" dirty="0" err="1">
                <a:latin typeface="Arial"/>
                <a:ea typeface="+mn-ea"/>
              </a:rPr>
              <a:t>di</a:t>
            </a:r>
            <a:r>
              <a:rPr lang="en-US" sz="2200" kern="0" dirty="0">
                <a:latin typeface="Arial"/>
                <a:ea typeface="+mn-ea"/>
              </a:rPr>
              <a:t> </a:t>
            </a:r>
            <a:r>
              <a:rPr lang="en-US" sz="2200" kern="0" dirty="0" err="1">
                <a:latin typeface="Arial"/>
                <a:ea typeface="+mn-ea"/>
              </a:rPr>
              <a:t>qualche</a:t>
            </a:r>
            <a:r>
              <a:rPr lang="en-US" sz="2200" kern="0" dirty="0">
                <a:latin typeface="Arial"/>
                <a:ea typeface="+mn-ea"/>
              </a:rPr>
              <a:t> forma d</a:t>
            </a:r>
            <a:r>
              <a:rPr lang="en-US" sz="2200" kern="0" dirty="0" err="1">
                <a:latin typeface="Arial"/>
                <a:ea typeface="+mn-ea"/>
              </a:rPr>
              <a:t>i</a:t>
            </a:r>
            <a:r>
              <a:rPr lang="en-US" sz="2200" kern="0" dirty="0">
                <a:latin typeface="Arial"/>
                <a:ea typeface="+mn-ea"/>
              </a:rPr>
              <a:t> DE (17%);  solo </a:t>
            </a:r>
            <a:r>
              <a:rPr lang="en-US" sz="2200" kern="0" dirty="0" err="1">
                <a:latin typeface="Arial"/>
                <a:ea typeface="+mn-ea"/>
              </a:rPr>
              <a:t>il</a:t>
            </a:r>
            <a:r>
              <a:rPr lang="en-US" sz="2200" kern="0" dirty="0">
                <a:latin typeface="Arial"/>
                <a:ea typeface="+mn-ea"/>
              </a:rPr>
              <a:t> 48% ne ha </a:t>
            </a:r>
            <a:r>
              <a:rPr lang="en-US" sz="2200" kern="0" dirty="0" err="1">
                <a:latin typeface="Arial"/>
                <a:ea typeface="+mn-ea"/>
              </a:rPr>
              <a:t>parlato</a:t>
            </a:r>
            <a:r>
              <a:rPr lang="en-US" sz="2200" kern="0" dirty="0">
                <a:latin typeface="Arial"/>
                <a:ea typeface="+mn-ea"/>
              </a:rPr>
              <a:t> a un medico e solo </a:t>
            </a:r>
            <a:r>
              <a:rPr lang="en-US" sz="2200" kern="0" dirty="0" err="1">
                <a:latin typeface="Arial"/>
                <a:ea typeface="+mn-ea"/>
              </a:rPr>
              <a:t>il</a:t>
            </a:r>
            <a:r>
              <a:rPr lang="en-US" sz="2200" kern="0" dirty="0">
                <a:latin typeface="Arial"/>
                <a:ea typeface="+mn-ea"/>
              </a:rPr>
              <a:t> 32% </a:t>
            </a:r>
            <a:r>
              <a:rPr lang="en-US" sz="2200" kern="0" dirty="0" err="1">
                <a:latin typeface="Arial"/>
                <a:ea typeface="+mn-ea"/>
              </a:rPr>
              <a:t>di</a:t>
            </a:r>
            <a:r>
              <a:rPr lang="en-US" sz="2200" kern="0" dirty="0">
                <a:latin typeface="Arial"/>
                <a:ea typeface="+mn-ea"/>
              </a:rPr>
              <a:t> </a:t>
            </a:r>
            <a:r>
              <a:rPr lang="en-US" sz="2200" kern="0" dirty="0" err="1">
                <a:latin typeface="Arial"/>
                <a:ea typeface="+mn-ea"/>
              </a:rPr>
              <a:t>costoro</a:t>
            </a:r>
            <a:r>
              <a:rPr lang="en-US" sz="2200" kern="0" dirty="0">
                <a:latin typeface="Arial"/>
                <a:ea typeface="+mn-ea"/>
              </a:rPr>
              <a:t> (3.3 </a:t>
            </a:r>
            <a:r>
              <a:rPr lang="en-US" sz="2200" kern="0" dirty="0" err="1">
                <a:latin typeface="Arial"/>
                <a:ea typeface="+mn-ea"/>
              </a:rPr>
              <a:t>milioni</a:t>
            </a:r>
            <a:r>
              <a:rPr lang="en-US" sz="2200" kern="0" dirty="0">
                <a:latin typeface="Arial"/>
                <a:ea typeface="+mn-ea"/>
              </a:rPr>
              <a:t>) </a:t>
            </a:r>
            <a:r>
              <a:rPr lang="en-US" sz="2200" kern="0" dirty="0" err="1">
                <a:latin typeface="Arial"/>
                <a:ea typeface="+mn-ea"/>
              </a:rPr>
              <a:t>usa</a:t>
            </a:r>
            <a:r>
              <a:rPr lang="en-US" sz="2200" kern="0" dirty="0">
                <a:latin typeface="Arial"/>
                <a:ea typeface="+mn-ea"/>
              </a:rPr>
              <a:t> un PDE5i </a:t>
            </a:r>
          </a:p>
        </p:txBody>
      </p:sp>
      <p:sp>
        <p:nvSpPr>
          <p:cNvPr id="68" name="Rectangle 4"/>
          <p:cNvSpPr>
            <a:spLocks noChangeArrowheads="1"/>
          </p:cNvSpPr>
          <p:nvPr/>
        </p:nvSpPr>
        <p:spPr bwMode="auto">
          <a:xfrm>
            <a:off x="201613" y="2616742"/>
            <a:ext cx="844550" cy="930275"/>
          </a:xfrm>
          <a:prstGeom prst="rect">
            <a:avLst/>
          </a:prstGeom>
          <a:solidFill>
            <a:srgbClr val="406263"/>
          </a:solidFill>
          <a:ln w="9525">
            <a:solidFill>
              <a:srgbClr val="FFFFF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62089" tIns="31038" rIns="62089" bIns="31038" anchor="ctr"/>
          <a:lstStyle/>
          <a:p>
            <a:pPr algn="ctr" defTabSz="912993" eaLnBrk="0" fontAlgn="auto" hangingPunc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Calibri" pitchFamily="34" charset="0"/>
                <a:ea typeface="+mn-ea"/>
              </a:rPr>
              <a:t>TOTALE</a:t>
            </a:r>
          </a:p>
          <a:p>
            <a:pPr algn="ctr" defTabSz="912993" eaLnBrk="0" fontAlgn="auto" hangingPunc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Calibri" pitchFamily="34" charset="0"/>
                <a:ea typeface="+mn-ea"/>
              </a:rPr>
              <a:t>125.5 M</a:t>
            </a:r>
          </a:p>
          <a:p>
            <a:pPr algn="ctr" defTabSz="912993" eaLnBrk="0" fontAlgn="auto" hangingPunc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Calibri" pitchFamily="34" charset="0"/>
                <a:ea typeface="+mn-ea"/>
              </a:rPr>
              <a:t>(n=28,511)</a:t>
            </a:r>
          </a:p>
        </p:txBody>
      </p:sp>
      <p:sp>
        <p:nvSpPr>
          <p:cNvPr id="69" name="Rectangle 5"/>
          <p:cNvSpPr>
            <a:spLocks noChangeArrowheads="1"/>
          </p:cNvSpPr>
          <p:nvPr/>
        </p:nvSpPr>
        <p:spPr bwMode="auto">
          <a:xfrm>
            <a:off x="1489075" y="2916779"/>
            <a:ext cx="911225" cy="836613"/>
          </a:xfrm>
          <a:prstGeom prst="rect">
            <a:avLst/>
          </a:prstGeom>
          <a:solidFill>
            <a:srgbClr val="2E2646"/>
          </a:solidFill>
          <a:ln w="9525">
            <a:solidFill>
              <a:srgbClr val="A8C1BE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35942" tIns="31038" rIns="35942" bIns="31038" anchor="ctr"/>
          <a:lstStyle/>
          <a:p>
            <a:pPr algn="ctr" defTabSz="912993" eaLnBrk="0" fontAlgn="auto" hangingPunc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kern="0" dirty="0">
                <a:solidFill>
                  <a:srgbClr val="FFFFFF"/>
                </a:solidFill>
                <a:latin typeface="Calibri" pitchFamily="34" charset="0"/>
                <a:ea typeface="+mn-ea"/>
                <a:cs typeface="Arial" pitchFamily="34" charset="0"/>
              </a:rPr>
              <a:t>CON DE</a:t>
            </a:r>
          </a:p>
          <a:p>
            <a:pPr algn="ctr" defTabSz="912993" eaLnBrk="0" fontAlgn="auto" hangingPunc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kern="0" dirty="0">
                <a:solidFill>
                  <a:srgbClr val="FFFFFF"/>
                </a:solidFill>
                <a:latin typeface="Calibri" pitchFamily="34" charset="0"/>
                <a:ea typeface="+mn-ea"/>
                <a:cs typeface="Arial" pitchFamily="34" charset="0"/>
              </a:rPr>
              <a:t>21.7 M (17%)</a:t>
            </a:r>
          </a:p>
          <a:p>
            <a:pPr algn="ctr" defTabSz="912993" eaLnBrk="0" fontAlgn="auto" hangingPunc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kern="0" dirty="0">
                <a:solidFill>
                  <a:srgbClr val="FFFFFF"/>
                </a:solidFill>
                <a:latin typeface="Calibri" pitchFamily="34" charset="0"/>
                <a:ea typeface="+mn-ea"/>
                <a:cs typeface="Arial" pitchFamily="34" charset="0"/>
              </a:rPr>
              <a:t>(n=5,184)</a:t>
            </a:r>
          </a:p>
        </p:txBody>
      </p:sp>
      <p:sp>
        <p:nvSpPr>
          <p:cNvPr id="70" name="Rectangle 17"/>
          <p:cNvSpPr>
            <a:spLocks noChangeArrowheads="1"/>
          </p:cNvSpPr>
          <p:nvPr/>
        </p:nvSpPr>
        <p:spPr bwMode="auto">
          <a:xfrm>
            <a:off x="2940050" y="3350167"/>
            <a:ext cx="844550" cy="579437"/>
          </a:xfrm>
          <a:prstGeom prst="rect">
            <a:avLst/>
          </a:prstGeom>
          <a:solidFill>
            <a:srgbClr val="FF5050"/>
          </a:solidFill>
          <a:ln w="9525">
            <a:solidFill>
              <a:srgbClr val="FFFFF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62089" tIns="31038" rIns="62089" bIns="31038" anchor="ctr"/>
          <a:lstStyle/>
          <a:p>
            <a:pPr algn="ctr" defTabSz="912993" eaLnBrk="0" fontAlgn="auto" hangingPunc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0" dirty="0">
                <a:solidFill>
                  <a:srgbClr val="FFFFFF"/>
                </a:solidFill>
                <a:latin typeface="Calibri" pitchFamily="34" charset="0"/>
                <a:ea typeface="+mn-ea"/>
              </a:rPr>
              <a:t>HANNO</a:t>
            </a:r>
          </a:p>
          <a:p>
            <a:pPr algn="ctr" defTabSz="912993" eaLnBrk="0" fontAlgn="auto" hangingPunc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0" dirty="0">
                <a:solidFill>
                  <a:srgbClr val="FFFFFF"/>
                </a:solidFill>
                <a:latin typeface="Calibri" pitchFamily="34" charset="0"/>
                <a:ea typeface="+mn-ea"/>
              </a:rPr>
              <a:t>CONSULTATO UN</a:t>
            </a:r>
          </a:p>
          <a:p>
            <a:pPr algn="ctr" defTabSz="912993" eaLnBrk="0" fontAlgn="auto" hangingPunc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0" dirty="0">
                <a:solidFill>
                  <a:srgbClr val="FFFFFF"/>
                </a:solidFill>
                <a:latin typeface="Calibri" pitchFamily="34" charset="0"/>
                <a:ea typeface="+mn-ea"/>
              </a:rPr>
              <a:t>MEDICO</a:t>
            </a:r>
          </a:p>
          <a:p>
            <a:pPr algn="ctr" defTabSz="912993" eaLnBrk="0" fontAlgn="auto" hangingPunc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0" dirty="0">
                <a:solidFill>
                  <a:srgbClr val="FFFFFF"/>
                </a:solidFill>
                <a:latin typeface="Calibri" pitchFamily="34" charset="0"/>
                <a:ea typeface="+mn-ea"/>
              </a:rPr>
              <a:t>10.4 M (48%)</a:t>
            </a:r>
            <a:endParaRPr lang="en-US" sz="800" kern="0" baseline="30000" dirty="0">
              <a:solidFill>
                <a:srgbClr val="FFFFFF"/>
              </a:solidFill>
              <a:latin typeface="Calibri" pitchFamily="34" charset="0"/>
              <a:ea typeface="+mn-ea"/>
            </a:endParaRPr>
          </a:p>
          <a:p>
            <a:pPr algn="ctr" defTabSz="912993" eaLnBrk="0" fontAlgn="auto" hangingPunc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0" dirty="0">
                <a:solidFill>
                  <a:srgbClr val="FFFFFF"/>
                </a:solidFill>
                <a:latin typeface="Calibri" pitchFamily="34" charset="0"/>
                <a:ea typeface="+mn-ea"/>
              </a:rPr>
              <a:t>(n=2,465)</a:t>
            </a:r>
          </a:p>
        </p:txBody>
      </p:sp>
      <p:sp>
        <p:nvSpPr>
          <p:cNvPr id="71" name="Rectangle 19"/>
          <p:cNvSpPr>
            <a:spLocks noChangeArrowheads="1"/>
          </p:cNvSpPr>
          <p:nvPr/>
        </p:nvSpPr>
        <p:spPr bwMode="auto">
          <a:xfrm>
            <a:off x="2940050" y="3993104"/>
            <a:ext cx="844550" cy="644525"/>
          </a:xfrm>
          <a:prstGeom prst="rect">
            <a:avLst/>
          </a:prstGeom>
          <a:solidFill>
            <a:srgbClr val="A6A6A6"/>
          </a:solidFill>
          <a:ln w="9525">
            <a:solidFill>
              <a:srgbClr val="FFFFF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62089" tIns="31038" rIns="62089" bIns="31038" anchor="ctr"/>
          <a:lstStyle/>
          <a:p>
            <a:pPr algn="ctr" defTabSz="912993" eaLnBrk="0" fontAlgn="auto" hangingPunc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0" dirty="0">
                <a:solidFill>
                  <a:srgbClr val="FFFFFF"/>
                </a:solidFill>
                <a:latin typeface="Calibri" pitchFamily="34" charset="0"/>
                <a:ea typeface="+mn-ea"/>
              </a:rPr>
              <a:t>NON HANNO </a:t>
            </a:r>
          </a:p>
          <a:p>
            <a:pPr algn="ctr" defTabSz="912993" eaLnBrk="0" fontAlgn="auto" hangingPunc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0" dirty="0">
                <a:solidFill>
                  <a:srgbClr val="FFFFFF"/>
                </a:solidFill>
                <a:latin typeface="Calibri" pitchFamily="34" charset="0"/>
                <a:ea typeface="+mn-ea"/>
              </a:rPr>
              <a:t>CONSULTATO UN</a:t>
            </a:r>
          </a:p>
          <a:p>
            <a:pPr algn="ctr" defTabSz="912993" eaLnBrk="0" fontAlgn="auto" hangingPunc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0" dirty="0">
                <a:solidFill>
                  <a:srgbClr val="FFFFFF"/>
                </a:solidFill>
                <a:latin typeface="Calibri" pitchFamily="34" charset="0"/>
                <a:ea typeface="+mn-ea"/>
              </a:rPr>
              <a:t>MEDICO</a:t>
            </a:r>
          </a:p>
          <a:p>
            <a:pPr algn="ctr" defTabSz="912993" eaLnBrk="0" fontAlgn="auto" hangingPunc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0" dirty="0">
                <a:solidFill>
                  <a:srgbClr val="FFFFFF"/>
                </a:solidFill>
                <a:latin typeface="Calibri" pitchFamily="34" charset="0"/>
                <a:ea typeface="+mn-ea"/>
              </a:rPr>
              <a:t>11.3 M (52%)</a:t>
            </a:r>
            <a:endParaRPr lang="en-US" sz="800" kern="0" baseline="30000" dirty="0">
              <a:solidFill>
                <a:srgbClr val="FFFFFF"/>
              </a:solidFill>
              <a:latin typeface="Calibri" pitchFamily="34" charset="0"/>
              <a:ea typeface="+mn-ea"/>
            </a:endParaRPr>
          </a:p>
          <a:p>
            <a:pPr algn="ctr" defTabSz="912993" eaLnBrk="0" fontAlgn="auto" hangingPunc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0" dirty="0">
                <a:solidFill>
                  <a:srgbClr val="FFFFFF"/>
                </a:solidFill>
                <a:latin typeface="Calibri" pitchFamily="34" charset="0"/>
                <a:ea typeface="+mn-ea"/>
              </a:rPr>
              <a:t>(n=2,702)</a:t>
            </a:r>
          </a:p>
        </p:txBody>
      </p:sp>
      <p:sp>
        <p:nvSpPr>
          <p:cNvPr id="72" name="Rectangle 21"/>
          <p:cNvSpPr>
            <a:spLocks noChangeArrowheads="1"/>
          </p:cNvSpPr>
          <p:nvPr/>
        </p:nvSpPr>
        <p:spPr bwMode="auto">
          <a:xfrm>
            <a:off x="5911850" y="4847179"/>
            <a:ext cx="914400" cy="457200"/>
          </a:xfrm>
          <a:prstGeom prst="rect">
            <a:avLst/>
          </a:prstGeom>
          <a:solidFill>
            <a:srgbClr val="574A82"/>
          </a:solidFill>
          <a:ln w="9525">
            <a:solidFill>
              <a:srgbClr val="FFFFF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35942" tIns="31038" rIns="35942" bIns="31038" anchor="ctr"/>
          <a:lstStyle/>
          <a:p>
            <a:pPr algn="ctr" defTabSz="912993" eaLnBrk="0" fontAlgn="auto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kern="0" dirty="0">
                <a:solidFill>
                  <a:srgbClr val="FFFFFF"/>
                </a:solidFill>
                <a:latin typeface="Calibri" pitchFamily="34" charset="0"/>
                <a:ea typeface="+mn-ea"/>
                <a:cs typeface="Arial" pitchFamily="34" charset="0"/>
              </a:rPr>
              <a:t>UTILIZZATORI</a:t>
            </a:r>
          </a:p>
          <a:p>
            <a:pPr algn="ctr" defTabSz="912993" eaLnBrk="0" fontAlgn="auto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kern="0" dirty="0">
                <a:solidFill>
                  <a:srgbClr val="FFFFFF"/>
                </a:solidFill>
                <a:latin typeface="Calibri" pitchFamily="34" charset="0"/>
                <a:ea typeface="+mn-ea"/>
                <a:cs typeface="Arial" pitchFamily="34" charset="0"/>
              </a:rPr>
              <a:t>DI PDE5i</a:t>
            </a:r>
          </a:p>
          <a:p>
            <a:pPr algn="ctr" defTabSz="912993" eaLnBrk="0" fontAlgn="auto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kern="0" dirty="0">
                <a:solidFill>
                  <a:srgbClr val="FFFFFF"/>
                </a:solidFill>
                <a:latin typeface="Calibri" pitchFamily="34" charset="0"/>
                <a:ea typeface="+mn-ea"/>
                <a:cs typeface="Arial" pitchFamily="34" charset="0"/>
              </a:rPr>
              <a:t>3.3 M (32%)</a:t>
            </a:r>
            <a:endParaRPr lang="en-US" sz="900" kern="0" baseline="30000" dirty="0">
              <a:solidFill>
                <a:srgbClr val="FFFFFF"/>
              </a:solidFill>
              <a:latin typeface="Calibri" pitchFamily="34" charset="0"/>
              <a:ea typeface="+mn-ea"/>
              <a:cs typeface="Arial" pitchFamily="34" charset="0"/>
            </a:endParaRPr>
          </a:p>
          <a:p>
            <a:pPr algn="ctr" defTabSz="912993" eaLnBrk="0" fontAlgn="auto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kern="0" dirty="0">
                <a:solidFill>
                  <a:srgbClr val="FFFFFF"/>
                </a:solidFill>
                <a:latin typeface="Calibri" pitchFamily="34" charset="0"/>
                <a:ea typeface="+mn-ea"/>
                <a:cs typeface="Arial" pitchFamily="34" charset="0"/>
              </a:rPr>
              <a:t>(n=788)</a:t>
            </a:r>
          </a:p>
        </p:txBody>
      </p:sp>
      <p:sp>
        <p:nvSpPr>
          <p:cNvPr id="73" name="Rectangle 22"/>
          <p:cNvSpPr>
            <a:spLocks noChangeArrowheads="1"/>
          </p:cNvSpPr>
          <p:nvPr/>
        </p:nvSpPr>
        <p:spPr bwMode="auto">
          <a:xfrm>
            <a:off x="5911850" y="5375817"/>
            <a:ext cx="914400" cy="455612"/>
          </a:xfrm>
          <a:prstGeom prst="rect">
            <a:avLst/>
          </a:prstGeom>
          <a:solidFill>
            <a:srgbClr val="D46B2E"/>
          </a:solidFill>
          <a:ln w="9525">
            <a:solidFill>
              <a:srgbClr val="F9F9F9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35942" tIns="31038" rIns="35942" bIns="31038" anchor="ctr"/>
          <a:lstStyle/>
          <a:p>
            <a:pPr algn="ctr" defTabSz="912993" eaLnBrk="0" fontAlgn="auto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kern="0" dirty="0">
                <a:solidFill>
                  <a:srgbClr val="FFFFFF"/>
                </a:solidFill>
                <a:latin typeface="Calibri" pitchFamily="34" charset="0"/>
                <a:ea typeface="+mn-ea"/>
                <a:cs typeface="Arial" pitchFamily="34" charset="0"/>
              </a:rPr>
              <a:t>NON UTILIZ-</a:t>
            </a:r>
          </a:p>
          <a:p>
            <a:pPr algn="ctr" defTabSz="912993" eaLnBrk="0" fontAlgn="auto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kern="0" dirty="0">
                <a:solidFill>
                  <a:srgbClr val="FFFFFF"/>
                </a:solidFill>
                <a:latin typeface="Calibri" pitchFamily="34" charset="0"/>
                <a:ea typeface="+mn-ea"/>
                <a:cs typeface="Arial" pitchFamily="34" charset="0"/>
              </a:rPr>
              <a:t>ZATORI DI PDE5i</a:t>
            </a:r>
          </a:p>
          <a:p>
            <a:pPr algn="ctr" defTabSz="912993" eaLnBrk="0" fontAlgn="auto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kern="0" dirty="0">
                <a:solidFill>
                  <a:srgbClr val="FFFFFF"/>
                </a:solidFill>
                <a:latin typeface="Calibri" pitchFamily="34" charset="0"/>
                <a:ea typeface="+mn-ea"/>
                <a:cs typeface="Arial" pitchFamily="34" charset="0"/>
              </a:rPr>
              <a:t>7.1 M (68%)</a:t>
            </a:r>
          </a:p>
          <a:p>
            <a:pPr algn="ctr" defTabSz="912993" eaLnBrk="0" fontAlgn="auto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kern="0" dirty="0">
                <a:solidFill>
                  <a:srgbClr val="FFFFFF"/>
                </a:solidFill>
                <a:latin typeface="Calibri" pitchFamily="34" charset="0"/>
                <a:ea typeface="+mn-ea"/>
                <a:cs typeface="Arial" pitchFamily="34" charset="0"/>
              </a:rPr>
              <a:t>(n=1,668)</a:t>
            </a:r>
          </a:p>
        </p:txBody>
      </p:sp>
      <p:sp>
        <p:nvSpPr>
          <p:cNvPr id="74" name="Rectangle 43"/>
          <p:cNvSpPr>
            <a:spLocks noChangeArrowheads="1"/>
          </p:cNvSpPr>
          <p:nvPr/>
        </p:nvSpPr>
        <p:spPr bwMode="auto">
          <a:xfrm>
            <a:off x="7216775" y="5288504"/>
            <a:ext cx="1598613" cy="282575"/>
          </a:xfrm>
          <a:prstGeom prst="rect">
            <a:avLst/>
          </a:prstGeom>
          <a:solidFill>
            <a:srgbClr val="E5A682"/>
          </a:solidFill>
          <a:ln w="9525">
            <a:solidFill>
              <a:srgbClr val="FFFFF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35942" tIns="31038" rIns="35942" bIns="31038" anchor="ctr"/>
          <a:lstStyle/>
          <a:p>
            <a:pPr algn="ctr" defTabSz="912993" eaLnBrk="0" fontAlgn="auto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kern="0" dirty="0">
                <a:latin typeface="Calibri" pitchFamily="34" charset="0"/>
                <a:ea typeface="+mn-ea"/>
                <a:cs typeface="Arial" pitchFamily="34" charset="0"/>
              </a:rPr>
              <a:t>TRATTATI  IN PRECEDENZA</a:t>
            </a:r>
          </a:p>
          <a:p>
            <a:pPr algn="ctr" defTabSz="912993" eaLnBrk="0" fontAlgn="auto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kern="0" dirty="0">
                <a:latin typeface="Calibri" pitchFamily="34" charset="0"/>
                <a:ea typeface="+mn-ea"/>
                <a:cs typeface="Arial" pitchFamily="34" charset="0"/>
              </a:rPr>
              <a:t>3.8 M (53%) (n=929)</a:t>
            </a:r>
          </a:p>
        </p:txBody>
      </p:sp>
      <p:cxnSp>
        <p:nvCxnSpPr>
          <p:cNvPr id="102410" name="Shape 207"/>
          <p:cNvCxnSpPr>
            <a:cxnSpLocks noChangeShapeType="1"/>
            <a:stCxn id="68" idx="3"/>
            <a:endCxn id="69" idx="1"/>
          </p:cNvCxnSpPr>
          <p:nvPr/>
        </p:nvCxnSpPr>
        <p:spPr bwMode="auto">
          <a:xfrm>
            <a:off x="1046163" y="3081879"/>
            <a:ext cx="442912" cy="252413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</p:cxnSp>
      <p:cxnSp>
        <p:nvCxnSpPr>
          <p:cNvPr id="102411" name="Shape 207"/>
          <p:cNvCxnSpPr>
            <a:cxnSpLocks noChangeShapeType="1"/>
            <a:stCxn id="69" idx="3"/>
            <a:endCxn id="70" idx="1"/>
          </p:cNvCxnSpPr>
          <p:nvPr/>
        </p:nvCxnSpPr>
        <p:spPr bwMode="auto">
          <a:xfrm>
            <a:off x="2400300" y="3334292"/>
            <a:ext cx="539750" cy="306387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</p:cxnSp>
      <p:cxnSp>
        <p:nvCxnSpPr>
          <p:cNvPr id="102412" name="Shape 207"/>
          <p:cNvCxnSpPr>
            <a:cxnSpLocks noChangeShapeType="1"/>
            <a:stCxn id="69" idx="3"/>
            <a:endCxn id="71" idx="1"/>
          </p:cNvCxnSpPr>
          <p:nvPr/>
        </p:nvCxnSpPr>
        <p:spPr bwMode="auto">
          <a:xfrm>
            <a:off x="2400300" y="3334292"/>
            <a:ext cx="539750" cy="981075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</p:cxnSp>
      <p:cxnSp>
        <p:nvCxnSpPr>
          <p:cNvPr id="102413" name="Shape 207"/>
          <p:cNvCxnSpPr>
            <a:cxnSpLocks noChangeShapeType="1"/>
            <a:stCxn id="70" idx="3"/>
            <a:endCxn id="89" idx="1"/>
          </p:cNvCxnSpPr>
          <p:nvPr/>
        </p:nvCxnSpPr>
        <p:spPr bwMode="auto">
          <a:xfrm>
            <a:off x="3784600" y="3640679"/>
            <a:ext cx="477838" cy="1038225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</p:cxnSp>
      <p:cxnSp>
        <p:nvCxnSpPr>
          <p:cNvPr id="102414" name="Shape 207"/>
          <p:cNvCxnSpPr>
            <a:cxnSpLocks noChangeShapeType="1"/>
            <a:stCxn id="70" idx="3"/>
            <a:endCxn id="90" idx="1"/>
          </p:cNvCxnSpPr>
          <p:nvPr/>
        </p:nvCxnSpPr>
        <p:spPr bwMode="auto">
          <a:xfrm>
            <a:off x="3784600" y="3640679"/>
            <a:ext cx="471488" cy="1577975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</p:cxnSp>
      <p:sp>
        <p:nvSpPr>
          <p:cNvPr id="102415" name="Textfeld 1"/>
          <p:cNvSpPr txBox="1">
            <a:spLocks noChangeArrowheads="1"/>
          </p:cNvSpPr>
          <p:nvPr/>
        </p:nvSpPr>
        <p:spPr bwMode="auto">
          <a:xfrm>
            <a:off x="195263" y="4856704"/>
            <a:ext cx="22494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98" tIns="45649" rIns="91298" bIns="45649">
            <a:spAutoFit/>
          </a:bodyPr>
          <a:lstStyle/>
          <a:p>
            <a:pPr defTabSz="1296988"/>
            <a:r>
              <a:rPr lang="de-DE" sz="800" b="1">
                <a:solidFill>
                  <a:srgbClr val="000000"/>
                </a:solidFill>
                <a:sym typeface="Arial" pitchFamily="34" charset="0"/>
              </a:rPr>
              <a:t>CLASSIFICAZIONE</a:t>
            </a:r>
            <a:r>
              <a:rPr lang="de-DE" sz="800">
                <a:solidFill>
                  <a:srgbClr val="000000"/>
                </a:solidFill>
                <a:sym typeface="Arial" pitchFamily="34" charset="0"/>
              </a:rPr>
              <a:t>:</a:t>
            </a:r>
          </a:p>
          <a:p>
            <a:pPr defTabSz="1296988"/>
            <a:r>
              <a:rPr lang="de-DE" sz="800">
                <a:solidFill>
                  <a:srgbClr val="000000"/>
                </a:solidFill>
                <a:sym typeface="Arial" pitchFamily="34" charset="0"/>
              </a:rPr>
              <a:t>Negli ultimi 6 mesi hai avuto difficoltà a ottenere/mantenere l</a:t>
            </a:r>
            <a:r>
              <a:rPr lang="de-DE" altLang="it-IT" sz="800">
                <a:solidFill>
                  <a:srgbClr val="000000"/>
                </a:solidFill>
                <a:sym typeface="Arial" pitchFamily="34" charset="0"/>
              </a:rPr>
              <a:t>‘</a:t>
            </a:r>
            <a:r>
              <a:rPr lang="de-DE" sz="800">
                <a:solidFill>
                  <a:srgbClr val="000000"/>
                </a:solidFill>
                <a:sym typeface="Arial" pitchFamily="34" charset="0"/>
              </a:rPr>
              <a:t>erezione?</a:t>
            </a:r>
          </a:p>
          <a:p>
            <a:pPr defTabSz="1296988"/>
            <a:endParaRPr lang="de-DE" sz="800">
              <a:solidFill>
                <a:srgbClr val="000000"/>
              </a:solidFill>
              <a:sym typeface="Arial" pitchFamily="34" charset="0"/>
            </a:endParaRPr>
          </a:p>
          <a:p>
            <a:pPr defTabSz="1296988"/>
            <a:r>
              <a:rPr lang="de-DE" sz="800">
                <a:solidFill>
                  <a:srgbClr val="000000"/>
                </a:solidFill>
                <a:sym typeface="Arial" pitchFamily="34" charset="0"/>
              </a:rPr>
              <a:t>1 – assolutamente no</a:t>
            </a:r>
          </a:p>
          <a:p>
            <a:pPr defTabSz="1296988"/>
            <a:r>
              <a:rPr lang="de-DE" sz="800">
                <a:solidFill>
                  <a:srgbClr val="000000"/>
                </a:solidFill>
                <a:sym typeface="Arial" pitchFamily="34" charset="0"/>
              </a:rPr>
              <a:t>2 </a:t>
            </a:r>
          </a:p>
          <a:p>
            <a:pPr defTabSz="1296988"/>
            <a:r>
              <a:rPr lang="de-DE" sz="800">
                <a:solidFill>
                  <a:srgbClr val="000000"/>
                </a:solidFill>
                <a:sym typeface="Arial" pitchFamily="34" charset="0"/>
              </a:rPr>
              <a:t>3</a:t>
            </a:r>
          </a:p>
          <a:p>
            <a:pPr defTabSz="1296988"/>
            <a:r>
              <a:rPr lang="de-DE" sz="800">
                <a:solidFill>
                  <a:srgbClr val="000000"/>
                </a:solidFill>
                <a:sym typeface="Arial" pitchFamily="34" charset="0"/>
              </a:rPr>
              <a:t>4</a:t>
            </a:r>
          </a:p>
          <a:p>
            <a:pPr defTabSz="1296988"/>
            <a:r>
              <a:rPr lang="de-DE" sz="800">
                <a:solidFill>
                  <a:srgbClr val="000000"/>
                </a:solidFill>
                <a:sym typeface="Arial" pitchFamily="34" charset="0"/>
              </a:rPr>
              <a:t>5 – è stato un grande problema </a:t>
            </a:r>
            <a:endParaRPr lang="en-US" sz="800">
              <a:solidFill>
                <a:srgbClr val="000000"/>
              </a:solidFill>
              <a:sym typeface="Arial" pitchFamily="34" charset="0"/>
            </a:endParaRPr>
          </a:p>
        </p:txBody>
      </p:sp>
      <p:sp>
        <p:nvSpPr>
          <p:cNvPr id="83" name="Rectangle 43"/>
          <p:cNvSpPr>
            <a:spLocks noChangeArrowheads="1"/>
          </p:cNvSpPr>
          <p:nvPr/>
        </p:nvSpPr>
        <p:spPr bwMode="auto">
          <a:xfrm>
            <a:off x="7213600" y="5664742"/>
            <a:ext cx="1597025" cy="292100"/>
          </a:xfrm>
          <a:prstGeom prst="rect">
            <a:avLst/>
          </a:prstGeom>
          <a:solidFill>
            <a:srgbClr val="F6AFB0"/>
          </a:solidFill>
          <a:ln w="9525">
            <a:solidFill>
              <a:srgbClr val="FFFFF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35942" tIns="31038" rIns="35942" bIns="31038" anchor="ctr"/>
          <a:lstStyle/>
          <a:p>
            <a:pPr algn="ctr" defTabSz="912993" eaLnBrk="0" fontAlgn="auto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kern="0" dirty="0">
                <a:latin typeface="Calibri" pitchFamily="34" charset="0"/>
                <a:ea typeface="+mn-ea"/>
                <a:cs typeface="Arial" pitchFamily="34" charset="0"/>
              </a:rPr>
              <a:t>MAI TRATTATI</a:t>
            </a:r>
          </a:p>
          <a:p>
            <a:pPr algn="ctr" defTabSz="912993" eaLnBrk="0" fontAlgn="auto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kern="0" dirty="0">
                <a:latin typeface="Calibri" pitchFamily="34" charset="0"/>
                <a:ea typeface="+mn-ea"/>
                <a:cs typeface="Arial" pitchFamily="34" charset="0"/>
              </a:rPr>
              <a:t>3.3 M (47%) (n=739)</a:t>
            </a:r>
          </a:p>
        </p:txBody>
      </p:sp>
      <p:cxnSp>
        <p:nvCxnSpPr>
          <p:cNvPr id="102417" name="Shape 207"/>
          <p:cNvCxnSpPr>
            <a:cxnSpLocks noChangeShapeType="1"/>
            <a:stCxn id="73" idx="3"/>
            <a:endCxn id="83" idx="1"/>
          </p:cNvCxnSpPr>
          <p:nvPr/>
        </p:nvCxnSpPr>
        <p:spPr bwMode="auto">
          <a:xfrm>
            <a:off x="6826250" y="5602829"/>
            <a:ext cx="387350" cy="207963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</p:cxnSp>
      <p:cxnSp>
        <p:nvCxnSpPr>
          <p:cNvPr id="102418" name="Shape 207"/>
          <p:cNvCxnSpPr>
            <a:cxnSpLocks noChangeShapeType="1"/>
            <a:stCxn id="73" idx="3"/>
            <a:endCxn id="74" idx="1"/>
          </p:cNvCxnSpPr>
          <p:nvPr/>
        </p:nvCxnSpPr>
        <p:spPr bwMode="auto">
          <a:xfrm flipV="1">
            <a:off x="6826250" y="5429792"/>
            <a:ext cx="390525" cy="173037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</p:cxnSp>
      <p:sp>
        <p:nvSpPr>
          <p:cNvPr id="88" name="Rectangle 6"/>
          <p:cNvSpPr>
            <a:spLocks noChangeArrowheads="1"/>
          </p:cNvSpPr>
          <p:nvPr/>
        </p:nvSpPr>
        <p:spPr bwMode="auto">
          <a:xfrm>
            <a:off x="1508125" y="3843879"/>
            <a:ext cx="911225" cy="798513"/>
          </a:xfrm>
          <a:prstGeom prst="rect">
            <a:avLst/>
          </a:prstGeom>
          <a:solidFill>
            <a:srgbClr val="85A9A5"/>
          </a:solidFill>
          <a:ln w="9525">
            <a:solidFill>
              <a:srgbClr val="FFFFF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35942" tIns="31038" rIns="35942" bIns="31038" anchor="ctr"/>
          <a:lstStyle/>
          <a:p>
            <a:pPr algn="ctr" defTabSz="912993" eaLnBrk="0" fontAlgn="auto" hangingPunc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kern="0" dirty="0">
                <a:solidFill>
                  <a:srgbClr val="FFFFFF"/>
                </a:solidFill>
                <a:latin typeface="Calibri" pitchFamily="34" charset="0"/>
                <a:ea typeface="+mn-ea"/>
                <a:cs typeface="Arial" pitchFamily="34" charset="0"/>
              </a:rPr>
              <a:t>SENZA DE</a:t>
            </a:r>
          </a:p>
          <a:p>
            <a:pPr algn="ctr" defTabSz="912993" eaLnBrk="0" fontAlgn="auto" hangingPunc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kern="0" dirty="0">
                <a:solidFill>
                  <a:srgbClr val="FFFFFF"/>
                </a:solidFill>
                <a:latin typeface="Calibri" pitchFamily="34" charset="0"/>
                <a:ea typeface="+mn-ea"/>
                <a:cs typeface="Arial" pitchFamily="34" charset="0"/>
              </a:rPr>
              <a:t>98.6 M (79%)</a:t>
            </a:r>
          </a:p>
          <a:p>
            <a:pPr algn="ctr" defTabSz="912993" eaLnBrk="0" fontAlgn="auto" hangingPunc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kern="0" dirty="0">
                <a:solidFill>
                  <a:srgbClr val="FFFFFF"/>
                </a:solidFill>
                <a:latin typeface="Calibri" pitchFamily="34" charset="0"/>
                <a:ea typeface="+mn-ea"/>
                <a:cs typeface="Arial" pitchFamily="34" charset="0"/>
              </a:rPr>
              <a:t>(n=22,182)</a:t>
            </a:r>
          </a:p>
        </p:txBody>
      </p:sp>
      <p:sp>
        <p:nvSpPr>
          <p:cNvPr id="89" name="Rectangle 22"/>
          <p:cNvSpPr>
            <a:spLocks noChangeArrowheads="1"/>
          </p:cNvSpPr>
          <p:nvPr/>
        </p:nvSpPr>
        <p:spPr bwMode="auto">
          <a:xfrm>
            <a:off x="4262438" y="4450304"/>
            <a:ext cx="1276350" cy="457200"/>
          </a:xfrm>
          <a:prstGeom prst="rect">
            <a:avLst/>
          </a:prstGeom>
          <a:solidFill>
            <a:srgbClr val="BFBFBF"/>
          </a:solidFill>
          <a:ln w="9525">
            <a:solidFill>
              <a:srgbClr val="F9F9F9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35942" tIns="31038" rIns="35942" bIns="31038" anchor="ctr"/>
          <a:lstStyle/>
          <a:p>
            <a:pPr algn="ctr" defTabSz="911225" eaLnBrk="0" hangingPunct="0">
              <a:lnSpc>
                <a:spcPct val="80000"/>
              </a:lnSpc>
            </a:pPr>
            <a:r>
              <a:rPr lang="en-US" sz="900">
                <a:latin typeface="Calibri" pitchFamily="34" charset="0"/>
              </a:rPr>
              <a:t>IL PDE5I è STATO PRES-</a:t>
            </a:r>
          </a:p>
          <a:p>
            <a:pPr algn="ctr" defTabSz="911225" eaLnBrk="0" hangingPunct="0">
              <a:lnSpc>
                <a:spcPct val="80000"/>
              </a:lnSpc>
            </a:pPr>
            <a:r>
              <a:rPr lang="en-US" sz="900">
                <a:latin typeface="Calibri" pitchFamily="34" charset="0"/>
              </a:rPr>
              <a:t>CRITTO, MA NON USATO</a:t>
            </a:r>
          </a:p>
          <a:p>
            <a:pPr algn="ctr" defTabSz="911225" eaLnBrk="0" hangingPunct="0">
              <a:lnSpc>
                <a:spcPct val="80000"/>
              </a:lnSpc>
            </a:pPr>
            <a:r>
              <a:rPr lang="en-US" sz="900">
                <a:latin typeface="Calibri" pitchFamily="34" charset="0"/>
              </a:rPr>
              <a:t>926 K (9%)</a:t>
            </a:r>
          </a:p>
          <a:p>
            <a:pPr algn="ctr" defTabSz="911225" eaLnBrk="0" hangingPunct="0">
              <a:lnSpc>
                <a:spcPct val="80000"/>
              </a:lnSpc>
            </a:pPr>
            <a:r>
              <a:rPr lang="en-US" sz="900">
                <a:latin typeface="Calibri" pitchFamily="34" charset="0"/>
              </a:rPr>
              <a:t>(n=205)</a:t>
            </a:r>
          </a:p>
        </p:txBody>
      </p:sp>
      <p:sp>
        <p:nvSpPr>
          <p:cNvPr id="90" name="Rectangle 22"/>
          <p:cNvSpPr>
            <a:spLocks noChangeArrowheads="1"/>
          </p:cNvSpPr>
          <p:nvPr/>
        </p:nvSpPr>
        <p:spPr bwMode="auto">
          <a:xfrm>
            <a:off x="4256088" y="4988467"/>
            <a:ext cx="1276350" cy="457200"/>
          </a:xfrm>
          <a:prstGeom prst="rect">
            <a:avLst/>
          </a:prstGeom>
          <a:solidFill>
            <a:srgbClr val="7F7F7F"/>
          </a:solidFill>
          <a:ln w="9525">
            <a:solidFill>
              <a:srgbClr val="F9F9F9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35942" tIns="31038" rIns="35942" bIns="31038" anchor="ctr"/>
          <a:lstStyle/>
          <a:p>
            <a:pPr algn="ctr" defTabSz="911225" eaLnBrk="0" hangingPunct="0">
              <a:lnSpc>
                <a:spcPct val="80000"/>
              </a:lnSpc>
            </a:pPr>
            <a:r>
              <a:rPr lang="en-US" sz="900">
                <a:solidFill>
                  <a:srgbClr val="FFFFFF"/>
                </a:solidFill>
                <a:latin typeface="Calibri" pitchFamily="34" charset="0"/>
              </a:rPr>
              <a:t>Nè PRESCRIZIONE</a:t>
            </a:r>
          </a:p>
          <a:p>
            <a:pPr algn="ctr" defTabSz="911225" eaLnBrk="0" hangingPunct="0">
              <a:lnSpc>
                <a:spcPct val="80000"/>
              </a:lnSpc>
            </a:pPr>
            <a:r>
              <a:rPr lang="en-US" sz="900">
                <a:solidFill>
                  <a:srgbClr val="FFFFFF"/>
                </a:solidFill>
                <a:latin typeface="Calibri" pitchFamily="34" charset="0"/>
              </a:rPr>
              <a:t>Nè UTILIZZO DI PDE5i</a:t>
            </a:r>
          </a:p>
          <a:p>
            <a:pPr algn="ctr" defTabSz="911225" eaLnBrk="0" hangingPunct="0">
              <a:lnSpc>
                <a:spcPct val="80000"/>
              </a:lnSpc>
            </a:pPr>
            <a:r>
              <a:rPr lang="en-US" sz="900">
                <a:solidFill>
                  <a:srgbClr val="FFFFFF"/>
                </a:solidFill>
                <a:latin typeface="Calibri" pitchFamily="34" charset="0"/>
              </a:rPr>
              <a:t> 2.4 M (23%)</a:t>
            </a:r>
          </a:p>
          <a:p>
            <a:pPr algn="ctr" defTabSz="911225" eaLnBrk="0" hangingPunct="0">
              <a:lnSpc>
                <a:spcPct val="80000"/>
              </a:lnSpc>
            </a:pPr>
            <a:r>
              <a:rPr lang="en-US" sz="900">
                <a:solidFill>
                  <a:srgbClr val="FFFFFF"/>
                </a:solidFill>
                <a:latin typeface="Calibri" pitchFamily="34" charset="0"/>
              </a:rPr>
              <a:t>(n=534)</a:t>
            </a:r>
          </a:p>
        </p:txBody>
      </p:sp>
      <p:cxnSp>
        <p:nvCxnSpPr>
          <p:cNvPr id="102422" name="Gewinkelte Verbindung 10"/>
          <p:cNvCxnSpPr>
            <a:cxnSpLocks noChangeShapeType="1"/>
            <a:endCxn id="72" idx="1"/>
          </p:cNvCxnSpPr>
          <p:nvPr/>
        </p:nvCxnSpPr>
        <p:spPr bwMode="auto">
          <a:xfrm>
            <a:off x="3778250" y="3497804"/>
            <a:ext cx="2133600" cy="1577975"/>
          </a:xfrm>
          <a:prstGeom prst="bentConnector3">
            <a:avLst>
              <a:gd name="adj1" fmla="val 91403"/>
            </a:avLst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</p:cxnSp>
      <p:cxnSp>
        <p:nvCxnSpPr>
          <p:cNvPr id="102423" name="Gewinkelte Verbindung 12"/>
          <p:cNvCxnSpPr>
            <a:cxnSpLocks noChangeShapeType="1"/>
            <a:endCxn id="73" idx="1"/>
          </p:cNvCxnSpPr>
          <p:nvPr/>
        </p:nvCxnSpPr>
        <p:spPr bwMode="auto">
          <a:xfrm rot="16200000" flipH="1">
            <a:off x="5553076" y="5244054"/>
            <a:ext cx="538162" cy="179387"/>
          </a:xfrm>
          <a:prstGeom prst="bentConnector2">
            <a:avLst/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</p:cxnSp>
      <p:cxnSp>
        <p:nvCxnSpPr>
          <p:cNvPr id="102424" name="Gewinkelte Verbindung 14"/>
          <p:cNvCxnSpPr>
            <a:cxnSpLocks noChangeShapeType="1"/>
            <a:endCxn id="94" idx="1"/>
          </p:cNvCxnSpPr>
          <p:nvPr/>
        </p:nvCxnSpPr>
        <p:spPr bwMode="auto">
          <a:xfrm rot="10800000">
            <a:off x="4262438" y="4137567"/>
            <a:ext cx="15875" cy="1587"/>
          </a:xfrm>
          <a:prstGeom prst="bentConnector3">
            <a:avLst>
              <a:gd name="adj1" fmla="val 1663185"/>
            </a:avLst>
          </a:prstGeom>
          <a:noFill/>
          <a:ln w="19050">
            <a:solidFill>
              <a:srgbClr val="BFBFBF"/>
            </a:solidFill>
            <a:round/>
            <a:headEnd/>
            <a:tailEnd/>
          </a:ln>
        </p:spPr>
      </p:cxnSp>
      <p:sp>
        <p:nvSpPr>
          <p:cNvPr id="94" name="Rectangle 21"/>
          <p:cNvSpPr>
            <a:spLocks noChangeArrowheads="1"/>
          </p:cNvSpPr>
          <p:nvPr/>
        </p:nvSpPr>
        <p:spPr bwMode="auto">
          <a:xfrm>
            <a:off x="4262438" y="3908967"/>
            <a:ext cx="1289050" cy="457200"/>
          </a:xfrm>
          <a:prstGeom prst="rect">
            <a:avLst/>
          </a:prstGeom>
          <a:solidFill>
            <a:srgbClr val="7665B2"/>
          </a:solidFill>
          <a:ln w="9525">
            <a:solidFill>
              <a:srgbClr val="FFFFF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35942" tIns="31038" rIns="35942" bIns="31038" anchor="ctr"/>
          <a:lstStyle/>
          <a:p>
            <a:pPr algn="ctr" defTabSz="912993" eaLnBrk="0" fontAlgn="auto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kern="0" dirty="0">
                <a:solidFill>
                  <a:srgbClr val="FFFFFF"/>
                </a:solidFill>
                <a:latin typeface="Calibri" pitchFamily="34" charset="0"/>
                <a:ea typeface="+mn-ea"/>
                <a:cs typeface="Arial" pitchFamily="34" charset="0"/>
              </a:rPr>
              <a:t>HANNO USATO UN PDE5i</a:t>
            </a:r>
          </a:p>
          <a:p>
            <a:pPr algn="ctr" defTabSz="912993" eaLnBrk="0" fontAlgn="auto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kern="0" dirty="0">
                <a:solidFill>
                  <a:srgbClr val="FFFFFF"/>
                </a:solidFill>
                <a:latin typeface="Calibri" pitchFamily="34" charset="0"/>
                <a:ea typeface="+mn-ea"/>
                <a:cs typeface="Arial" pitchFamily="34" charset="0"/>
              </a:rPr>
              <a:t>7.1 M (68%)</a:t>
            </a:r>
            <a:endParaRPr lang="en-US" sz="900" kern="0" baseline="30000" dirty="0">
              <a:solidFill>
                <a:srgbClr val="FFFFFF"/>
              </a:solidFill>
              <a:latin typeface="Calibri" pitchFamily="34" charset="0"/>
              <a:ea typeface="+mn-ea"/>
              <a:cs typeface="Arial" pitchFamily="34" charset="0"/>
            </a:endParaRPr>
          </a:p>
          <a:p>
            <a:pPr algn="ctr" defTabSz="912993" eaLnBrk="0" fontAlgn="auto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kern="0" dirty="0">
                <a:solidFill>
                  <a:srgbClr val="FFFFFF"/>
                </a:solidFill>
                <a:latin typeface="Calibri" pitchFamily="34" charset="0"/>
                <a:ea typeface="+mn-ea"/>
                <a:cs typeface="Arial" pitchFamily="34" charset="0"/>
              </a:rPr>
              <a:t>(n=1,717)</a:t>
            </a:r>
          </a:p>
        </p:txBody>
      </p:sp>
      <p:sp>
        <p:nvSpPr>
          <p:cNvPr id="98" name="Fumetto 2 97"/>
          <p:cNvSpPr/>
          <p:nvPr/>
        </p:nvSpPr>
        <p:spPr>
          <a:xfrm>
            <a:off x="5653088" y="2518317"/>
            <a:ext cx="3384550" cy="1873250"/>
          </a:xfrm>
          <a:prstGeom prst="wedgeRoundRectCallout">
            <a:avLst>
              <a:gd name="adj1" fmla="val -31089"/>
              <a:gd name="adj2" fmla="val 7281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8" tIns="45649" rIns="91298" bIns="45649" anchor="ctr"/>
          <a:lstStyle/>
          <a:p>
            <a:pPr algn="ctr" defTabSz="911225"/>
            <a:r>
              <a:rPr lang="it-IT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Il 68% dei pazienti con DE non è soddisfatto delle terapie esistenti</a:t>
            </a:r>
          </a:p>
          <a:p>
            <a:pPr algn="ctr" defTabSz="911225"/>
            <a:r>
              <a:rPr lang="it-IT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e non usa farmaci</a:t>
            </a:r>
          </a:p>
        </p:txBody>
      </p:sp>
      <p:sp>
        <p:nvSpPr>
          <p:cNvPr id="3" name="Ovale 2"/>
          <p:cNvSpPr>
            <a:spLocks noChangeArrowheads="1"/>
          </p:cNvSpPr>
          <p:nvPr/>
        </p:nvSpPr>
        <p:spPr bwMode="auto">
          <a:xfrm>
            <a:off x="2771775" y="3166017"/>
            <a:ext cx="1223963" cy="863600"/>
          </a:xfrm>
          <a:prstGeom prst="ellips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it-IT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" name="Ovale 29"/>
          <p:cNvSpPr>
            <a:spLocks noChangeArrowheads="1"/>
          </p:cNvSpPr>
          <p:nvPr/>
        </p:nvSpPr>
        <p:spPr bwMode="auto">
          <a:xfrm>
            <a:off x="5852969" y="5125359"/>
            <a:ext cx="1081088" cy="865188"/>
          </a:xfrm>
          <a:prstGeom prst="ellips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it-IT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3999" cy="657224"/>
          </a:xfrm>
        </p:spPr>
        <p:txBody>
          <a:bodyPr>
            <a:noAutofit/>
          </a:bodyPr>
          <a:lstStyle/>
          <a:p>
            <a:pPr algn="ctr"/>
            <a:r>
              <a:rPr lang="it-IT" sz="2800" b="1" dirty="0" smtClean="0">
                <a:solidFill>
                  <a:srgbClr val="C00000"/>
                </a:solidFill>
              </a:rPr>
              <a:t>1) QUANTI PAZIENTI CESSANO DI ASSUMERE LA TERAPIA?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23" name="Rectangle 2"/>
          <p:cNvSpPr/>
          <p:nvPr/>
        </p:nvSpPr>
        <p:spPr>
          <a:xfrm>
            <a:off x="4816600" y="1486854"/>
            <a:ext cx="4011308" cy="344709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380990" indent="-380990" defTabSz="4572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</a:rPr>
              <a:t>Il </a:t>
            </a:r>
            <a:r>
              <a:rPr lang="en-GB" b="1" dirty="0" err="1" smtClean="0">
                <a:solidFill>
                  <a:prstClr val="black"/>
                </a:solidFill>
              </a:rPr>
              <a:t>tasso</a:t>
            </a:r>
            <a:r>
              <a:rPr lang="en-GB" b="1" dirty="0" smtClean="0">
                <a:solidFill>
                  <a:prstClr val="black"/>
                </a:solidFill>
              </a:rPr>
              <a:t> </a:t>
            </a:r>
            <a:r>
              <a:rPr lang="en-GB" b="1" dirty="0" err="1" smtClean="0">
                <a:solidFill>
                  <a:prstClr val="black"/>
                </a:solidFill>
              </a:rPr>
              <a:t>medio</a:t>
            </a:r>
            <a:r>
              <a:rPr lang="en-GB" b="1" dirty="0" smtClean="0">
                <a:solidFill>
                  <a:prstClr val="black"/>
                </a:solidFill>
              </a:rPr>
              <a:t> </a:t>
            </a:r>
            <a:r>
              <a:rPr lang="en-GB" dirty="0" smtClean="0">
                <a:solidFill>
                  <a:prstClr val="black"/>
                </a:solidFill>
              </a:rPr>
              <a:t>di </a:t>
            </a:r>
            <a:r>
              <a:rPr lang="en-GB" b="1" dirty="0" err="1" smtClean="0">
                <a:solidFill>
                  <a:prstClr val="black"/>
                </a:solidFill>
              </a:rPr>
              <a:t>interruzione</a:t>
            </a:r>
            <a:r>
              <a:rPr lang="en-GB" b="1" dirty="0" smtClean="0">
                <a:solidFill>
                  <a:prstClr val="black"/>
                </a:solidFill>
              </a:rPr>
              <a:t> </a:t>
            </a:r>
            <a:r>
              <a:rPr lang="en-GB" b="1" dirty="0" err="1" smtClean="0">
                <a:solidFill>
                  <a:prstClr val="black"/>
                </a:solidFill>
              </a:rPr>
              <a:t>della</a:t>
            </a:r>
            <a:r>
              <a:rPr lang="en-GB" b="1" dirty="0" smtClean="0">
                <a:solidFill>
                  <a:prstClr val="black"/>
                </a:solidFill>
              </a:rPr>
              <a:t> </a:t>
            </a:r>
            <a:r>
              <a:rPr lang="en-GB" b="1" dirty="0" err="1" smtClean="0">
                <a:solidFill>
                  <a:prstClr val="black"/>
                </a:solidFill>
              </a:rPr>
              <a:t>terapia</a:t>
            </a:r>
            <a:r>
              <a:rPr lang="en-GB" b="1" dirty="0" smtClean="0">
                <a:solidFill>
                  <a:prstClr val="black"/>
                </a:solidFill>
              </a:rPr>
              <a:t> </a:t>
            </a:r>
            <a:r>
              <a:rPr lang="en-GB" dirty="0" smtClean="0">
                <a:solidFill>
                  <a:prstClr val="black"/>
                </a:solidFill>
              </a:rPr>
              <a:t>con PDE5i </a:t>
            </a:r>
            <a:r>
              <a:rPr lang="en-GB" dirty="0" err="1" smtClean="0">
                <a:solidFill>
                  <a:prstClr val="black"/>
                </a:solidFill>
              </a:rPr>
              <a:t>è</a:t>
            </a:r>
            <a:r>
              <a:rPr lang="en-GB" dirty="0" smtClean="0">
                <a:solidFill>
                  <a:prstClr val="black"/>
                </a:solidFill>
              </a:rPr>
              <a:t> di </a:t>
            </a:r>
            <a:r>
              <a:rPr lang="en-GB" b="1" dirty="0" smtClean="0">
                <a:solidFill>
                  <a:prstClr val="black"/>
                </a:solidFill>
              </a:rPr>
              <a:t>4% al </a:t>
            </a:r>
            <a:r>
              <a:rPr lang="en-GB" b="1" dirty="0" err="1" smtClean="0">
                <a:solidFill>
                  <a:prstClr val="black"/>
                </a:solidFill>
              </a:rPr>
              <a:t>mese</a:t>
            </a:r>
            <a:r>
              <a:rPr lang="en-GB" b="1" dirty="0" smtClean="0">
                <a:solidFill>
                  <a:prstClr val="black"/>
                </a:solidFill>
              </a:rPr>
              <a:t> </a:t>
            </a:r>
            <a:r>
              <a:rPr lang="en-GB" dirty="0" smtClean="0">
                <a:solidFill>
                  <a:prstClr val="black"/>
                </a:solidFill>
              </a:rPr>
              <a:t>(circa </a:t>
            </a:r>
            <a:r>
              <a:rPr lang="en-GB" dirty="0" err="1" smtClean="0">
                <a:solidFill>
                  <a:prstClr val="black"/>
                </a:solidFill>
              </a:rPr>
              <a:t>il</a:t>
            </a:r>
            <a:r>
              <a:rPr lang="en-GB" dirty="0" smtClean="0">
                <a:solidFill>
                  <a:prstClr val="black"/>
                </a:solidFill>
              </a:rPr>
              <a:t> </a:t>
            </a:r>
            <a:r>
              <a:rPr lang="en-GB" b="1" dirty="0" smtClean="0">
                <a:solidFill>
                  <a:prstClr val="black"/>
                </a:solidFill>
              </a:rPr>
              <a:t>50% </a:t>
            </a:r>
            <a:r>
              <a:rPr lang="en-GB" b="1" dirty="0" err="1" smtClean="0">
                <a:solidFill>
                  <a:prstClr val="black"/>
                </a:solidFill>
              </a:rPr>
              <a:t>dopo</a:t>
            </a:r>
            <a:r>
              <a:rPr lang="en-GB" b="1" dirty="0" smtClean="0">
                <a:solidFill>
                  <a:prstClr val="black"/>
                </a:solidFill>
              </a:rPr>
              <a:t> un anno</a:t>
            </a:r>
            <a:r>
              <a:rPr lang="en-GB" dirty="0" smtClean="0">
                <a:solidFill>
                  <a:prstClr val="black"/>
                </a:solidFill>
              </a:rPr>
              <a:t>)</a:t>
            </a:r>
          </a:p>
          <a:p>
            <a:pPr marL="380990" indent="-380990" defTabSz="457200">
              <a:buFont typeface="Arial" panose="020B0604020202020204" pitchFamily="34" charset="0"/>
              <a:buChar char="•"/>
            </a:pPr>
            <a:endParaRPr lang="en-GB" dirty="0">
              <a:solidFill>
                <a:prstClr val="black"/>
              </a:solidFill>
            </a:endParaRPr>
          </a:p>
          <a:p>
            <a:pPr marL="380990" indent="-380990" defTabSz="4572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</a:rPr>
              <a:t>Il </a:t>
            </a:r>
            <a:r>
              <a:rPr lang="en-GB" b="1" dirty="0" err="1" smtClean="0">
                <a:solidFill>
                  <a:prstClr val="black"/>
                </a:solidFill>
              </a:rPr>
              <a:t>tasso</a:t>
            </a:r>
            <a:r>
              <a:rPr lang="en-GB" b="1" dirty="0" smtClean="0">
                <a:solidFill>
                  <a:prstClr val="black"/>
                </a:solidFill>
              </a:rPr>
              <a:t> di </a:t>
            </a:r>
            <a:r>
              <a:rPr lang="en-GB" b="1" dirty="0" err="1" smtClean="0">
                <a:solidFill>
                  <a:prstClr val="black"/>
                </a:solidFill>
              </a:rPr>
              <a:t>interruzione</a:t>
            </a:r>
            <a:r>
              <a:rPr lang="en-GB" b="1" dirty="0" smtClean="0">
                <a:solidFill>
                  <a:prstClr val="black"/>
                </a:solidFill>
              </a:rPr>
              <a:t> </a:t>
            </a:r>
            <a:r>
              <a:rPr lang="en-GB" b="1" dirty="0" err="1" smtClean="0">
                <a:solidFill>
                  <a:prstClr val="black"/>
                </a:solidFill>
              </a:rPr>
              <a:t>è</a:t>
            </a:r>
            <a:r>
              <a:rPr lang="en-GB" b="1" dirty="0" smtClean="0">
                <a:solidFill>
                  <a:prstClr val="black"/>
                </a:solidFill>
              </a:rPr>
              <a:t> alto </a:t>
            </a:r>
            <a:r>
              <a:rPr lang="en-GB" dirty="0" err="1" smtClean="0">
                <a:solidFill>
                  <a:prstClr val="black"/>
                </a:solidFill>
              </a:rPr>
              <a:t>nelle</a:t>
            </a:r>
            <a:r>
              <a:rPr lang="en-GB" dirty="0" smtClean="0">
                <a:solidFill>
                  <a:prstClr val="black"/>
                </a:solidFill>
              </a:rPr>
              <a:t> </a:t>
            </a:r>
            <a:r>
              <a:rPr lang="en-GB" dirty="0" err="1" smtClean="0">
                <a:solidFill>
                  <a:prstClr val="black"/>
                </a:solidFill>
              </a:rPr>
              <a:t>popolazioni</a:t>
            </a:r>
            <a:r>
              <a:rPr lang="en-GB" dirty="0" smtClean="0">
                <a:solidFill>
                  <a:prstClr val="black"/>
                </a:solidFill>
              </a:rPr>
              <a:t> di </a:t>
            </a:r>
            <a:r>
              <a:rPr lang="en-GB" b="1" dirty="0" err="1" smtClean="0">
                <a:solidFill>
                  <a:prstClr val="black"/>
                </a:solidFill>
              </a:rPr>
              <a:t>studi</a:t>
            </a:r>
            <a:r>
              <a:rPr lang="en-GB" b="1" dirty="0" smtClean="0">
                <a:solidFill>
                  <a:prstClr val="black"/>
                </a:solidFill>
              </a:rPr>
              <a:t> open label</a:t>
            </a:r>
            <a:r>
              <a:rPr lang="en-GB" dirty="0" smtClean="0">
                <a:solidFill>
                  <a:prstClr val="black"/>
                </a:solidFill>
              </a:rPr>
              <a:t>, ma </a:t>
            </a:r>
            <a:r>
              <a:rPr lang="en-GB" dirty="0" err="1" smtClean="0">
                <a:solidFill>
                  <a:prstClr val="black"/>
                </a:solidFill>
              </a:rPr>
              <a:t>è</a:t>
            </a:r>
            <a:r>
              <a:rPr lang="en-GB" dirty="0" smtClean="0">
                <a:solidFill>
                  <a:prstClr val="black"/>
                </a:solidFill>
              </a:rPr>
              <a:t> </a:t>
            </a:r>
            <a:r>
              <a:rPr lang="en-GB" dirty="0" err="1" smtClean="0">
                <a:solidFill>
                  <a:prstClr val="black"/>
                </a:solidFill>
              </a:rPr>
              <a:t>probabilmente</a:t>
            </a:r>
            <a:r>
              <a:rPr lang="en-GB" dirty="0" smtClean="0">
                <a:solidFill>
                  <a:prstClr val="black"/>
                </a:solidFill>
              </a:rPr>
              <a:t> </a:t>
            </a:r>
            <a:r>
              <a:rPr lang="en-GB" dirty="0" err="1" smtClean="0">
                <a:solidFill>
                  <a:prstClr val="black"/>
                </a:solidFill>
              </a:rPr>
              <a:t>anche</a:t>
            </a:r>
            <a:r>
              <a:rPr lang="en-GB" dirty="0" smtClean="0">
                <a:solidFill>
                  <a:prstClr val="black"/>
                </a:solidFill>
              </a:rPr>
              <a:t> </a:t>
            </a:r>
            <a:r>
              <a:rPr lang="en-GB" dirty="0" err="1" smtClean="0">
                <a:solidFill>
                  <a:prstClr val="black"/>
                </a:solidFill>
              </a:rPr>
              <a:t>più</a:t>
            </a:r>
            <a:r>
              <a:rPr lang="en-GB" dirty="0" smtClean="0">
                <a:solidFill>
                  <a:prstClr val="black"/>
                </a:solidFill>
              </a:rPr>
              <a:t> alto </a:t>
            </a:r>
            <a:r>
              <a:rPr lang="en-GB" dirty="0" err="1" smtClean="0">
                <a:solidFill>
                  <a:prstClr val="black"/>
                </a:solidFill>
              </a:rPr>
              <a:t>nella</a:t>
            </a:r>
            <a:r>
              <a:rPr lang="en-GB" dirty="0" smtClean="0">
                <a:solidFill>
                  <a:prstClr val="black"/>
                </a:solidFill>
              </a:rPr>
              <a:t> </a:t>
            </a:r>
            <a:r>
              <a:rPr lang="en-GB" b="1" dirty="0" err="1" smtClean="0">
                <a:solidFill>
                  <a:prstClr val="black"/>
                </a:solidFill>
              </a:rPr>
              <a:t>popolazione</a:t>
            </a:r>
            <a:r>
              <a:rPr lang="en-GB" b="1" dirty="0" smtClean="0">
                <a:solidFill>
                  <a:prstClr val="black"/>
                </a:solidFill>
              </a:rPr>
              <a:t> </a:t>
            </a:r>
            <a:r>
              <a:rPr lang="en-GB" b="1" dirty="0" err="1" smtClean="0">
                <a:solidFill>
                  <a:prstClr val="black"/>
                </a:solidFill>
              </a:rPr>
              <a:t>generale</a:t>
            </a:r>
            <a:endParaRPr lang="en-GB" b="1" dirty="0" smtClean="0">
              <a:solidFill>
                <a:prstClr val="black"/>
              </a:solidFill>
            </a:endParaRPr>
          </a:p>
          <a:p>
            <a:pPr marL="380990" indent="-380990" defTabSz="457200">
              <a:buFont typeface="Arial" panose="020B0604020202020204" pitchFamily="34" charset="0"/>
              <a:buChar char="•"/>
            </a:pPr>
            <a:endParaRPr lang="en-GB" dirty="0">
              <a:solidFill>
                <a:prstClr val="black"/>
              </a:solidFill>
            </a:endParaRPr>
          </a:p>
          <a:p>
            <a:pPr marL="380990" indent="-380990" defTabSz="45720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prstClr val="black"/>
                </a:solidFill>
              </a:rPr>
              <a:t>Solo </a:t>
            </a:r>
            <a:r>
              <a:rPr lang="en-GB" b="1" dirty="0" err="1" smtClean="0">
                <a:solidFill>
                  <a:prstClr val="black"/>
                </a:solidFill>
              </a:rPr>
              <a:t>il</a:t>
            </a:r>
            <a:r>
              <a:rPr lang="en-GB" b="1" dirty="0" smtClean="0">
                <a:solidFill>
                  <a:prstClr val="black"/>
                </a:solidFill>
              </a:rPr>
              <a:t> 33% </a:t>
            </a:r>
            <a:r>
              <a:rPr lang="en-GB" b="1" dirty="0" err="1" smtClean="0">
                <a:solidFill>
                  <a:prstClr val="black"/>
                </a:solidFill>
              </a:rPr>
              <a:t>degli</a:t>
            </a:r>
            <a:r>
              <a:rPr lang="en-GB" b="1" dirty="0" smtClean="0">
                <a:solidFill>
                  <a:prstClr val="black"/>
                </a:solidFill>
              </a:rPr>
              <a:t> </a:t>
            </a:r>
            <a:r>
              <a:rPr lang="en-GB" b="1" dirty="0" err="1" smtClean="0">
                <a:solidFill>
                  <a:prstClr val="black"/>
                </a:solidFill>
              </a:rPr>
              <a:t>uomini</a:t>
            </a:r>
            <a:r>
              <a:rPr lang="en-GB" b="1" dirty="0" smtClean="0">
                <a:solidFill>
                  <a:prstClr val="black"/>
                </a:solidFill>
              </a:rPr>
              <a:t> </a:t>
            </a:r>
            <a:r>
              <a:rPr lang="en-GB" dirty="0" err="1" smtClean="0">
                <a:solidFill>
                  <a:prstClr val="black"/>
                </a:solidFill>
              </a:rPr>
              <a:t>che</a:t>
            </a:r>
            <a:r>
              <a:rPr lang="en-GB" dirty="0" smtClean="0">
                <a:solidFill>
                  <a:prstClr val="black"/>
                </a:solidFill>
              </a:rPr>
              <a:t> </a:t>
            </a:r>
            <a:r>
              <a:rPr lang="en-GB" dirty="0" err="1" smtClean="0">
                <a:solidFill>
                  <a:prstClr val="black"/>
                </a:solidFill>
              </a:rPr>
              <a:t>consultano</a:t>
            </a:r>
            <a:r>
              <a:rPr lang="en-GB" dirty="0" smtClean="0">
                <a:solidFill>
                  <a:prstClr val="black"/>
                </a:solidFill>
              </a:rPr>
              <a:t> </a:t>
            </a:r>
            <a:r>
              <a:rPr lang="en-GB" dirty="0" err="1" smtClean="0">
                <a:solidFill>
                  <a:prstClr val="black"/>
                </a:solidFill>
              </a:rPr>
              <a:t>uno</a:t>
            </a:r>
            <a:r>
              <a:rPr lang="en-GB" dirty="0" smtClean="0">
                <a:solidFill>
                  <a:prstClr val="black"/>
                </a:solidFill>
              </a:rPr>
              <a:t> </a:t>
            </a:r>
            <a:r>
              <a:rPr lang="en-GB" dirty="0" err="1" smtClean="0">
                <a:solidFill>
                  <a:prstClr val="black"/>
                </a:solidFill>
              </a:rPr>
              <a:t>specialista</a:t>
            </a:r>
            <a:r>
              <a:rPr lang="en-GB" dirty="0" smtClean="0">
                <a:solidFill>
                  <a:prstClr val="black"/>
                </a:solidFill>
              </a:rPr>
              <a:t> per la DE </a:t>
            </a:r>
            <a:r>
              <a:rPr lang="en-GB" b="1" dirty="0" err="1" smtClean="0">
                <a:solidFill>
                  <a:prstClr val="black"/>
                </a:solidFill>
              </a:rPr>
              <a:t>è</a:t>
            </a:r>
            <a:r>
              <a:rPr lang="en-GB" b="1" dirty="0" smtClean="0">
                <a:solidFill>
                  <a:prstClr val="black"/>
                </a:solidFill>
              </a:rPr>
              <a:t> </a:t>
            </a:r>
            <a:r>
              <a:rPr lang="en-GB" b="1" dirty="0" err="1" smtClean="0">
                <a:solidFill>
                  <a:prstClr val="black"/>
                </a:solidFill>
              </a:rPr>
              <a:t>soddisfatto</a:t>
            </a:r>
            <a:r>
              <a:rPr lang="en-GB" b="1" dirty="0" smtClean="0">
                <a:solidFill>
                  <a:prstClr val="black"/>
                </a:solidFill>
              </a:rPr>
              <a:t> </a:t>
            </a:r>
            <a:r>
              <a:rPr lang="en-GB" b="1" dirty="0" err="1" smtClean="0">
                <a:solidFill>
                  <a:prstClr val="black"/>
                </a:solidFill>
              </a:rPr>
              <a:t>della</a:t>
            </a:r>
            <a:r>
              <a:rPr lang="en-GB" b="1" dirty="0" smtClean="0">
                <a:solidFill>
                  <a:prstClr val="black"/>
                </a:solidFill>
              </a:rPr>
              <a:t> </a:t>
            </a:r>
            <a:r>
              <a:rPr lang="en-GB" b="1" dirty="0" err="1" smtClean="0">
                <a:solidFill>
                  <a:prstClr val="black"/>
                </a:solidFill>
              </a:rPr>
              <a:t>terapia</a:t>
            </a:r>
            <a:endParaRPr lang="en-GB" b="1" dirty="0">
              <a:solidFill>
                <a:prstClr val="black"/>
              </a:solidFill>
            </a:endParaRPr>
          </a:p>
        </p:txBody>
      </p:sp>
      <p:graphicFrame>
        <p:nvGraphicFramePr>
          <p:cNvPr id="24" name="Chart 1"/>
          <p:cNvGraphicFramePr/>
          <p:nvPr>
            <p:extLst>
              <p:ext uri="{D42A27DB-BD31-4B8C-83A1-F6EECF244321}">
                <p14:modId xmlns:p14="http://schemas.microsoft.com/office/powerpoint/2010/main" val="1097635215"/>
              </p:ext>
            </p:extLst>
          </p:nvPr>
        </p:nvGraphicFramePr>
        <p:xfrm>
          <a:off x="259649" y="1372554"/>
          <a:ext cx="4556951" cy="4024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" name="Rectangle 4"/>
          <p:cNvSpPr/>
          <p:nvPr/>
        </p:nvSpPr>
        <p:spPr>
          <a:xfrm>
            <a:off x="0" y="6227062"/>
            <a:ext cx="8640960" cy="63093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defTabSz="457200"/>
            <a:r>
              <a:rPr lang="en-GB" sz="1100" i="1" dirty="0">
                <a:solidFill>
                  <a:prstClr val="black"/>
                </a:solidFill>
              </a:rPr>
              <a:t>Padma-Nathan H et al Urology 2002;60:67–90. 		Fisher WA et al. J Sex Med 2004;1:150–60. </a:t>
            </a:r>
          </a:p>
          <a:p>
            <a:pPr defTabSz="457200"/>
            <a:r>
              <a:rPr lang="en-GB" sz="1100" i="1" dirty="0">
                <a:solidFill>
                  <a:prstClr val="black"/>
                </a:solidFill>
              </a:rPr>
              <a:t>Klotz T et al. </a:t>
            </a:r>
            <a:r>
              <a:rPr lang="en-GB" sz="1100" i="1" dirty="0" err="1">
                <a:solidFill>
                  <a:prstClr val="black"/>
                </a:solidFill>
              </a:rPr>
              <a:t>Int</a:t>
            </a:r>
            <a:r>
              <a:rPr lang="en-GB" sz="1100" i="1" dirty="0">
                <a:solidFill>
                  <a:prstClr val="black"/>
                </a:solidFill>
              </a:rPr>
              <a:t> J </a:t>
            </a:r>
            <a:r>
              <a:rPr lang="en-GB" sz="1100" i="1" dirty="0" err="1">
                <a:solidFill>
                  <a:prstClr val="black"/>
                </a:solidFill>
              </a:rPr>
              <a:t>Impot</a:t>
            </a:r>
            <a:r>
              <a:rPr lang="en-GB" sz="1100" i="1" dirty="0">
                <a:solidFill>
                  <a:prstClr val="black"/>
                </a:solidFill>
              </a:rPr>
              <a:t> Res 2005;17:2–4. 		McCullough AR et al. Urology 2002;60:28–38. </a:t>
            </a:r>
          </a:p>
          <a:p>
            <a:pPr defTabSz="457200"/>
            <a:r>
              <a:rPr lang="en-GB" sz="1100" i="1" dirty="0" err="1">
                <a:solidFill>
                  <a:prstClr val="black"/>
                </a:solidFill>
              </a:rPr>
              <a:t>Ansong</a:t>
            </a:r>
            <a:r>
              <a:rPr lang="en-GB" sz="1100" i="1" dirty="0">
                <a:solidFill>
                  <a:prstClr val="black"/>
                </a:solidFill>
              </a:rPr>
              <a:t> KS et al. Urology 1998;52:834–7. 		</a:t>
            </a:r>
            <a:r>
              <a:rPr lang="en-GB" sz="1100" i="1" dirty="0" err="1">
                <a:solidFill>
                  <a:prstClr val="black"/>
                </a:solidFill>
              </a:rPr>
              <a:t>Gruenwald</a:t>
            </a:r>
            <a:r>
              <a:rPr lang="en-GB" sz="1100" i="1" dirty="0">
                <a:solidFill>
                  <a:prstClr val="black"/>
                </a:solidFill>
              </a:rPr>
              <a:t> I et al. </a:t>
            </a:r>
            <a:r>
              <a:rPr lang="en-GB" sz="1100" i="1" dirty="0" err="1">
                <a:solidFill>
                  <a:prstClr val="black"/>
                </a:solidFill>
              </a:rPr>
              <a:t>Eur</a:t>
            </a:r>
            <a:r>
              <a:rPr lang="en-GB" sz="1100" i="1" dirty="0">
                <a:solidFill>
                  <a:prstClr val="black"/>
                </a:solidFill>
              </a:rPr>
              <a:t> </a:t>
            </a:r>
            <a:r>
              <a:rPr lang="en-GB" sz="1100" i="1" dirty="0" err="1">
                <a:solidFill>
                  <a:prstClr val="black"/>
                </a:solidFill>
              </a:rPr>
              <a:t>Urol</a:t>
            </a:r>
            <a:r>
              <a:rPr lang="en-GB" sz="1100" i="1" dirty="0">
                <a:solidFill>
                  <a:prstClr val="black"/>
                </a:solidFill>
              </a:rPr>
              <a:t> 2006;50:134–40</a:t>
            </a:r>
          </a:p>
        </p:txBody>
      </p:sp>
    </p:spTree>
    <p:extLst>
      <p:ext uri="{BB962C8B-B14F-4D97-AF65-F5344CB8AC3E}">
        <p14:creationId xmlns:p14="http://schemas.microsoft.com/office/powerpoint/2010/main" val="322463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90549" y="95030"/>
            <a:ext cx="7572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it-IT" sz="3600" b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TERAPIA DELLA DE fino al 1998</a:t>
            </a:r>
            <a:endParaRPr lang="it-IT" sz="3600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3" name="Diagramma 2"/>
          <p:cNvGraphicFramePr/>
          <p:nvPr>
            <p:extLst>
              <p:ext uri="{D42A27DB-BD31-4B8C-83A1-F6EECF244321}">
                <p14:modId xmlns:p14="http://schemas.microsoft.com/office/powerpoint/2010/main" val="2026630174"/>
              </p:ext>
            </p:extLst>
          </p:nvPr>
        </p:nvGraphicFramePr>
        <p:xfrm>
          <a:off x="-946509" y="1053817"/>
          <a:ext cx="8020051" cy="3732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magin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9648" y="3815645"/>
            <a:ext cx="2490825" cy="290432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5936" y="2647559"/>
            <a:ext cx="3326510" cy="213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3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0124"/>
          </a:xfrm>
        </p:spPr>
        <p:txBody>
          <a:bodyPr>
            <a:noAutofit/>
          </a:bodyPr>
          <a:lstStyle/>
          <a:p>
            <a:pPr algn="ctr"/>
            <a:r>
              <a:rPr lang="it-IT" sz="2800" b="1" dirty="0">
                <a:solidFill>
                  <a:srgbClr val="C00000"/>
                </a:solidFill>
              </a:rPr>
              <a:t>2</a:t>
            </a:r>
            <a:r>
              <a:rPr lang="it-IT" sz="2800" b="1" dirty="0" smtClean="0">
                <a:solidFill>
                  <a:srgbClr val="C00000"/>
                </a:solidFill>
              </a:rPr>
              <a:t>) PERCHÉ È IMPORTANTE EDUCARE I PAZIENTI AL CORRETTO UTILIZZO DEI PDE5i?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8" name="Picture 2" descr="Screen Shot 2016-02-13 at 3.01.32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1" b="5175"/>
          <a:stretch/>
        </p:blipFill>
        <p:spPr>
          <a:xfrm>
            <a:off x="4043363" y="1310564"/>
            <a:ext cx="4993341" cy="4057651"/>
          </a:xfrm>
          <a:prstGeom prst="rect">
            <a:avLst/>
          </a:prstGeom>
        </p:spPr>
      </p:pic>
      <p:pic>
        <p:nvPicPr>
          <p:cNvPr id="9" name="Picture 3" descr="Screen Shot 2016-02-13 at 3.01.16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7"/>
          <a:stretch/>
        </p:blipFill>
        <p:spPr>
          <a:xfrm>
            <a:off x="128588" y="2432132"/>
            <a:ext cx="4018077" cy="1814513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71461" y="5678654"/>
            <a:ext cx="86010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/>
              <a:t>Nella pratica clinica è possibile imbattersi in </a:t>
            </a:r>
            <a:r>
              <a:rPr lang="it-IT" sz="2000" b="1" dirty="0" smtClean="0"/>
              <a:t>pazienti apparentemente non-</a:t>
            </a:r>
            <a:r>
              <a:rPr lang="it-IT" sz="2000" b="1" dirty="0" err="1" smtClean="0"/>
              <a:t>responders</a:t>
            </a:r>
            <a:r>
              <a:rPr lang="it-IT" sz="2000" dirty="0" smtClean="0"/>
              <a:t>, ma prima di ritenerli tali sarebbe bene assicurarsi che </a:t>
            </a:r>
            <a:r>
              <a:rPr lang="it-IT" sz="2000" b="1" dirty="0" smtClean="0"/>
              <a:t>stiano utilizzando correttamente il farmaco 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88019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0124"/>
          </a:xfrm>
        </p:spPr>
        <p:txBody>
          <a:bodyPr>
            <a:noAutofit/>
          </a:bodyPr>
          <a:lstStyle/>
          <a:p>
            <a:pPr algn="ctr"/>
            <a:r>
              <a:rPr lang="it-IT" sz="2800" b="1" dirty="0">
                <a:solidFill>
                  <a:srgbClr val="C00000"/>
                </a:solidFill>
              </a:rPr>
              <a:t>3</a:t>
            </a:r>
            <a:r>
              <a:rPr lang="it-IT" sz="2800" b="1" dirty="0" smtClean="0">
                <a:solidFill>
                  <a:srgbClr val="C00000"/>
                </a:solidFill>
              </a:rPr>
              <a:t>) QUALE DOSAGGIO, FRA I TANTI DISPONIBILI, DOBBIAMO PREFERIRE PER OTTENERE IL MIGLIOR RISULTATO?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22" name="Picture 1" descr="Screen Shot 2016-02-13 at 3.22.50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13" y="1000125"/>
            <a:ext cx="3243262" cy="1548916"/>
          </a:xfrm>
          <a:prstGeom prst="rect">
            <a:avLst/>
          </a:prstGeom>
        </p:spPr>
      </p:pic>
      <p:pic>
        <p:nvPicPr>
          <p:cNvPr id="23" name="Picture 3" descr="Screen Shot 2016-02-13 at 3.24.17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13" y="2549041"/>
            <a:ext cx="3653527" cy="427901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185737" y="1005439"/>
            <a:ext cx="5000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Per tutti i PDE5i </a:t>
            </a:r>
            <a:r>
              <a:rPr lang="it-IT" b="1" dirty="0" smtClean="0"/>
              <a:t>il dosaggio da preferire è tendenzialmente quello massimale</a:t>
            </a:r>
            <a:r>
              <a:rPr lang="it-IT" dirty="0" smtClean="0"/>
              <a:t>, perché garantisce la migliore efficacia senza rilevanti incrementi nella frequenza di effetti collaterali</a:t>
            </a:r>
            <a:endParaRPr lang="it-IT" dirty="0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80" y="5566141"/>
            <a:ext cx="3044345" cy="1314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93" y="2205768"/>
            <a:ext cx="3926368" cy="354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478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000124"/>
          </a:xfrm>
        </p:spPr>
        <p:txBody>
          <a:bodyPr>
            <a:noAutofit/>
          </a:bodyPr>
          <a:lstStyle/>
          <a:p>
            <a:pPr algn="ctr"/>
            <a:r>
              <a:rPr lang="it-IT" sz="2800" b="1" dirty="0">
                <a:solidFill>
                  <a:srgbClr val="C00000"/>
                </a:solidFill>
              </a:rPr>
              <a:t>4</a:t>
            </a:r>
            <a:r>
              <a:rPr lang="it-IT" sz="2800" b="1" dirty="0" smtClean="0">
                <a:solidFill>
                  <a:srgbClr val="C00000"/>
                </a:solidFill>
              </a:rPr>
              <a:t>) DOPO QUANTE ASSUNZIONI POSSIAMO ESSERE SICURI DI AVER RAGGIUNTO L’EFFETTO OTTIMALE?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22" name="Picture 2" descr="Screen Shot 2016-02-13 at 3.23.19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5417"/>
          <a:stretch/>
        </p:blipFill>
        <p:spPr>
          <a:xfrm>
            <a:off x="244704" y="1000125"/>
            <a:ext cx="4327295" cy="3057526"/>
          </a:xfrm>
          <a:prstGeom prst="rect">
            <a:avLst/>
          </a:prstGeom>
        </p:spPr>
      </p:pic>
      <p:pic>
        <p:nvPicPr>
          <p:cNvPr id="23" name="Picture 2" descr="Screen Shot 2016-02-13 at 3.23.19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58"/>
          <a:stretch/>
        </p:blipFill>
        <p:spPr>
          <a:xfrm>
            <a:off x="4816705" y="1000125"/>
            <a:ext cx="4327295" cy="3671887"/>
          </a:xfrm>
          <a:prstGeom prst="rect">
            <a:avLst/>
          </a:prstGeom>
        </p:spPr>
      </p:pic>
      <p:pic>
        <p:nvPicPr>
          <p:cNvPr id="24" name="Picture 1" descr="Screen Shot 2016-02-13 at 3.22.50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133" y="4781991"/>
            <a:ext cx="3727732" cy="178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5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49903" y="179881"/>
            <a:ext cx="8926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C00000"/>
                </a:solidFill>
              </a:rPr>
              <a:t>ALTRI LIMITI DEI PDE5i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74951" y="984351"/>
            <a:ext cx="8994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5"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defRPr/>
            </a:pPr>
            <a:r>
              <a:rPr lang="it-IT" dirty="0" smtClean="0"/>
              <a:t>La formulazione in </a:t>
            </a:r>
            <a:r>
              <a:rPr lang="it-IT" b="1" dirty="0" smtClean="0"/>
              <a:t>compresse</a:t>
            </a:r>
            <a:r>
              <a:rPr lang="it-IT" dirty="0" smtClean="0"/>
              <a:t> può presentare </a:t>
            </a:r>
            <a:r>
              <a:rPr lang="it-IT" b="1" dirty="0" smtClean="0"/>
              <a:t>difficoltà</a:t>
            </a:r>
            <a:r>
              <a:rPr lang="it-IT" dirty="0" smtClean="0"/>
              <a:t> che </a:t>
            </a:r>
            <a:r>
              <a:rPr lang="it-IT" b="1" dirty="0" smtClean="0"/>
              <a:t>limitano la </a:t>
            </a:r>
            <a:r>
              <a:rPr lang="it-IT" b="1" dirty="0" err="1" smtClean="0"/>
              <a:t>compliance</a:t>
            </a:r>
            <a:r>
              <a:rPr lang="it-IT" b="1" dirty="0" smtClean="0"/>
              <a:t> </a:t>
            </a:r>
            <a:r>
              <a:rPr lang="it-IT" dirty="0" smtClean="0"/>
              <a:t>del paziente:</a:t>
            </a:r>
            <a:endParaRPr lang="it-IT" b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0" y="64578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i="1" dirty="0" err="1" smtClean="0"/>
              <a:t>Bruzziches</a:t>
            </a:r>
            <a:r>
              <a:rPr lang="it-IT" sz="1000" i="1" dirty="0" smtClean="0"/>
              <a:t> </a:t>
            </a:r>
            <a:r>
              <a:rPr lang="it-IT" sz="1000" i="1" dirty="0" err="1" smtClean="0"/>
              <a:t>R</a:t>
            </a:r>
            <a:r>
              <a:rPr lang="it-IT" sz="1000" i="1" dirty="0" smtClean="0"/>
              <a:t>, et al. An update on </a:t>
            </a:r>
            <a:r>
              <a:rPr lang="it-IT" sz="1000" i="1" dirty="0" err="1" smtClean="0"/>
              <a:t>pharmacological</a:t>
            </a:r>
            <a:r>
              <a:rPr lang="it-IT" sz="1000" i="1" dirty="0" smtClean="0"/>
              <a:t> treatment of </a:t>
            </a:r>
            <a:r>
              <a:rPr lang="it-IT" sz="1000" i="1" dirty="0" err="1" smtClean="0"/>
              <a:t>erectile</a:t>
            </a:r>
            <a:r>
              <a:rPr lang="it-IT" sz="1000" i="1" dirty="0" smtClean="0"/>
              <a:t> </a:t>
            </a:r>
            <a:r>
              <a:rPr lang="it-IT" sz="1000" i="1" dirty="0" err="1" smtClean="0"/>
              <a:t>dysfunction</a:t>
            </a:r>
            <a:r>
              <a:rPr lang="it-IT" sz="1000" i="1" dirty="0" smtClean="0"/>
              <a:t> with </a:t>
            </a:r>
            <a:r>
              <a:rPr lang="it-IT" sz="1000" i="1" dirty="0" err="1" smtClean="0"/>
              <a:t>phosphodiesterase</a:t>
            </a:r>
            <a:r>
              <a:rPr lang="it-IT" sz="1000" i="1" dirty="0" smtClean="0"/>
              <a:t> </a:t>
            </a:r>
            <a:r>
              <a:rPr lang="it-IT" sz="1000" i="1" dirty="0" err="1" smtClean="0"/>
              <a:t>type</a:t>
            </a:r>
            <a:r>
              <a:rPr lang="it-IT" sz="1000" i="1" dirty="0" smtClean="0"/>
              <a:t> 5 </a:t>
            </a:r>
            <a:r>
              <a:rPr lang="it-IT" sz="1000" i="1" dirty="0" err="1" smtClean="0"/>
              <a:t>inhibitors</a:t>
            </a:r>
            <a:r>
              <a:rPr lang="it-IT" sz="1000" i="1" dirty="0" smtClean="0"/>
              <a:t>. Expert </a:t>
            </a:r>
            <a:r>
              <a:rPr lang="it-IT" sz="1000" i="1" dirty="0" err="1" smtClean="0"/>
              <a:t>Opin</a:t>
            </a:r>
            <a:r>
              <a:rPr lang="it-IT" sz="1000" i="1" dirty="0" smtClean="0"/>
              <a:t> </a:t>
            </a:r>
            <a:r>
              <a:rPr lang="it-IT" sz="1000" i="1" dirty="0" err="1" smtClean="0"/>
              <a:t>Pharmacother</a:t>
            </a:r>
            <a:r>
              <a:rPr lang="it-IT" sz="1000" i="1" dirty="0" smtClean="0"/>
              <a:t>. 2013 Jul;14(10):1333-44</a:t>
            </a:r>
            <a:endParaRPr lang="it-IT" sz="1000" i="1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t="49462"/>
          <a:stretch/>
        </p:blipFill>
        <p:spPr>
          <a:xfrm>
            <a:off x="0" y="4495165"/>
            <a:ext cx="9144000" cy="135387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889599" y="2043220"/>
            <a:ext cx="73648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5"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defRPr/>
            </a:pPr>
            <a:r>
              <a:rPr lang="it-IT" b="1" dirty="0" smtClean="0"/>
              <a:t>Difficoltà</a:t>
            </a:r>
            <a:r>
              <a:rPr lang="it-IT" dirty="0" smtClean="0"/>
              <a:t> nella </a:t>
            </a:r>
            <a:r>
              <a:rPr lang="it-IT" b="1" dirty="0" smtClean="0"/>
              <a:t>deglutizione</a:t>
            </a:r>
            <a:r>
              <a:rPr lang="it-IT" dirty="0" smtClean="0"/>
              <a:t> (per xerostomia o disfagia)</a:t>
            </a:r>
          </a:p>
          <a:p>
            <a:pPr marL="15875"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defRPr/>
            </a:pPr>
            <a:endParaRPr lang="it-IT" dirty="0"/>
          </a:p>
          <a:p>
            <a:pPr marL="15875"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defRPr/>
            </a:pPr>
            <a:r>
              <a:rPr lang="it-IT" b="1" dirty="0" smtClean="0"/>
              <a:t>Necessità</a:t>
            </a:r>
            <a:r>
              <a:rPr lang="it-IT" dirty="0" smtClean="0"/>
              <a:t> di assumere </a:t>
            </a:r>
            <a:r>
              <a:rPr lang="it-IT" b="1" dirty="0" smtClean="0"/>
              <a:t>acqua</a:t>
            </a:r>
          </a:p>
          <a:p>
            <a:pPr marL="15875"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defRPr/>
            </a:pPr>
            <a:endParaRPr lang="it-IT" dirty="0"/>
          </a:p>
          <a:p>
            <a:pPr marL="15875"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defRPr/>
            </a:pPr>
            <a:r>
              <a:rPr lang="it-IT" dirty="0" smtClean="0"/>
              <a:t>Interazioni con il </a:t>
            </a:r>
            <a:r>
              <a:rPr lang="it-IT" b="1" dirty="0" smtClean="0"/>
              <a:t>cibo</a:t>
            </a:r>
          </a:p>
          <a:p>
            <a:pPr marL="15875"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defRPr/>
            </a:pPr>
            <a:endParaRPr lang="it-IT" dirty="0"/>
          </a:p>
          <a:p>
            <a:pPr marL="15875"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defRPr/>
            </a:pPr>
            <a:r>
              <a:rPr lang="it-IT" b="1" dirty="0" smtClean="0"/>
              <a:t>Inizio dell’effetto </a:t>
            </a:r>
            <a:r>
              <a:rPr lang="it-IT" dirty="0" smtClean="0"/>
              <a:t>notevolmente </a:t>
            </a:r>
            <a:r>
              <a:rPr lang="it-IT" b="1" dirty="0" smtClean="0"/>
              <a:t>ritardato</a:t>
            </a:r>
            <a:r>
              <a:rPr lang="it-IT" dirty="0" smtClean="0"/>
              <a:t> rispetto all’assunzione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5681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125397" y="895259"/>
            <a:ext cx="8784092" cy="530833"/>
          </a:xfrm>
        </p:spPr>
        <p:txBody>
          <a:bodyPr>
            <a:normAutofit fontScale="925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sz="2200" dirty="0" smtClean="0">
                <a:ea typeface="MS PGothic" charset="-128"/>
                <a:cs typeface="Arial" charset="0"/>
              </a:rPr>
              <a:t>In definitiva, </a:t>
            </a:r>
            <a:r>
              <a:rPr lang="it-IT" altLang="it-IT" sz="2200" b="1" dirty="0" smtClean="0">
                <a:ea typeface="MS PGothic" charset="-128"/>
                <a:cs typeface="Arial" charset="0"/>
              </a:rPr>
              <a:t>il 40% dei pz </a:t>
            </a:r>
            <a:r>
              <a:rPr lang="it-IT" altLang="it-IT" sz="2200" dirty="0" smtClean="0">
                <a:ea typeface="MS PGothic" charset="-128"/>
                <a:cs typeface="Arial" charset="0"/>
              </a:rPr>
              <a:t>ritiene che le </a:t>
            </a:r>
            <a:r>
              <a:rPr lang="it-IT" altLang="it-IT" sz="2200" b="1" dirty="0" smtClean="0">
                <a:ea typeface="MS PGothic" charset="-128"/>
                <a:cs typeface="Arial" charset="0"/>
              </a:rPr>
              <a:t>terapie con PDE5i </a:t>
            </a:r>
            <a:r>
              <a:rPr lang="it-IT" altLang="it-IT" sz="2200" dirty="0" smtClean="0">
                <a:ea typeface="MS PGothic" charset="-128"/>
                <a:cs typeface="Arial" charset="0"/>
              </a:rPr>
              <a:t>siano “</a:t>
            </a:r>
            <a:r>
              <a:rPr lang="it-IT" altLang="it-IT" sz="2200" b="1" dirty="0" smtClean="0">
                <a:ea typeface="MS PGothic" charset="-128"/>
                <a:cs typeface="Arial" charset="0"/>
              </a:rPr>
              <a:t>scomode</a:t>
            </a:r>
            <a:r>
              <a:rPr lang="it-IT" altLang="it-IT" sz="2200" dirty="0" smtClean="0">
                <a:ea typeface="MS PGothic" charset="-128"/>
                <a:cs typeface="Arial" charset="0"/>
              </a:rPr>
              <a:t>”:</a:t>
            </a:r>
            <a:endParaRPr lang="it-IT" altLang="it-IT" sz="2200" dirty="0">
              <a:ea typeface="MS PGothic" charset="-128"/>
              <a:cs typeface="Arial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466143" y="2166402"/>
            <a:ext cx="8102600" cy="3702050"/>
            <a:chOff x="520700" y="2706784"/>
            <a:chExt cx="8102600" cy="3702356"/>
          </a:xfrm>
        </p:grpSpPr>
        <p:graphicFrame>
          <p:nvGraphicFramePr>
            <p:cNvPr id="39943" name="Chart 17"/>
            <p:cNvGraphicFramePr>
              <a:graphicFrameLocks noChangeAspect="1"/>
            </p:cNvGraphicFramePr>
            <p:nvPr/>
          </p:nvGraphicFramePr>
          <p:xfrm>
            <a:off x="3113256" y="2706784"/>
            <a:ext cx="5472382" cy="33729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8" r:id="rId4" imgW="5474682" imgH="3371380" progId="Excel.Chart.8">
                    <p:embed/>
                  </p:oleObj>
                </mc:Choice>
                <mc:Fallback>
                  <p:oleObj r:id="rId4" imgW="5474682" imgH="3371380" progId="Excel.Chart.8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13256" y="2706784"/>
                          <a:ext cx="5472382" cy="337290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944" name="TextBox 13"/>
            <p:cNvSpPr txBox="1">
              <a:spLocks noChangeAspect="1" noChangeArrowheads="1"/>
            </p:cNvSpPr>
            <p:nvPr/>
          </p:nvSpPr>
          <p:spPr bwMode="auto">
            <a:xfrm>
              <a:off x="3510763" y="6009030"/>
              <a:ext cx="511253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 algn="ctr" eaLnBrk="1" hangingPunct="1"/>
              <a:r>
                <a:rPr lang="it-IT" altLang="it-IT" sz="2000" b="1" dirty="0" smtClean="0">
                  <a:latin typeface="+mn-lt"/>
                </a:rPr>
                <a:t>Pz in terapia con PDE5i (%)</a:t>
              </a:r>
              <a:endParaRPr lang="it-IT" altLang="it-IT" sz="2000" b="1" dirty="0">
                <a:latin typeface="+mn-lt"/>
              </a:endParaRPr>
            </a:p>
          </p:txBody>
        </p:sp>
        <p:sp>
          <p:nvSpPr>
            <p:cNvPr id="39945" name="TextBox 13"/>
            <p:cNvSpPr txBox="1">
              <a:spLocks noChangeAspect="1" noChangeArrowheads="1"/>
            </p:cNvSpPr>
            <p:nvPr/>
          </p:nvSpPr>
          <p:spPr bwMode="auto">
            <a:xfrm>
              <a:off x="520700" y="3274643"/>
              <a:ext cx="3206633" cy="400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 algn="r" eaLnBrk="1" hangingPunct="1"/>
              <a:r>
                <a:rPr lang="it-IT" altLang="it-IT" sz="2000" b="1" dirty="0" smtClean="0">
                  <a:latin typeface="+mn-lt"/>
                </a:rPr>
                <a:t>Mancanza di spontaneità</a:t>
              </a:r>
              <a:endParaRPr lang="it-IT" altLang="it-IT" sz="2000" b="1" dirty="0">
                <a:latin typeface="+mn-lt"/>
              </a:endParaRPr>
            </a:p>
          </p:txBody>
        </p:sp>
        <p:sp>
          <p:nvSpPr>
            <p:cNvPr id="39946" name="TextBox 13"/>
            <p:cNvSpPr txBox="1">
              <a:spLocks noChangeAspect="1" noChangeArrowheads="1"/>
            </p:cNvSpPr>
            <p:nvPr/>
          </p:nvSpPr>
          <p:spPr bwMode="auto">
            <a:xfrm>
              <a:off x="1024722" y="3892999"/>
              <a:ext cx="270261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 algn="r" eaLnBrk="1" hangingPunct="1"/>
              <a:r>
                <a:rPr lang="it-IT" altLang="it-IT" sz="2000" b="1" dirty="0" smtClean="0">
                  <a:latin typeface="+mn-lt"/>
                </a:rPr>
                <a:t>Difficoltà di utilizzo</a:t>
              </a:r>
              <a:endParaRPr lang="it-IT" altLang="it-IT" sz="2000" b="1" dirty="0">
                <a:latin typeface="+mn-lt"/>
              </a:endParaRPr>
            </a:p>
          </p:txBody>
        </p:sp>
        <p:sp>
          <p:nvSpPr>
            <p:cNvPr id="39947" name="TextBox 13"/>
            <p:cNvSpPr txBox="1">
              <a:spLocks noChangeAspect="1" noChangeArrowheads="1"/>
            </p:cNvSpPr>
            <p:nvPr/>
          </p:nvSpPr>
          <p:spPr bwMode="auto">
            <a:xfrm>
              <a:off x="520700" y="4512496"/>
              <a:ext cx="320663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 algn="r" eaLnBrk="1" hangingPunct="1"/>
              <a:r>
                <a:rPr lang="it-IT" altLang="it-IT" sz="2000" b="1" dirty="0" smtClean="0">
                  <a:latin typeface="+mn-lt"/>
                </a:rPr>
                <a:t>Lento inizio dell’effetto</a:t>
              </a:r>
              <a:endParaRPr lang="it-IT" altLang="it-IT" sz="2000" b="1" dirty="0">
                <a:latin typeface="+mn-lt"/>
              </a:endParaRPr>
            </a:p>
          </p:txBody>
        </p:sp>
      </p:grp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-14288" y="6608763"/>
            <a:ext cx="68183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GB" altLang="it-IT" sz="1200" i="1">
                <a:latin typeface="+mn-lt"/>
              </a:rPr>
              <a:t>Perelman M &amp; Edwards D, J Men’s Health 2010;7:325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149903" y="179881"/>
            <a:ext cx="8926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C00000"/>
                </a:solidFill>
              </a:rPr>
              <a:t>ALTRI LIMITI DEI PDE5i</a:t>
            </a:r>
            <a:endParaRPr lang="it-IT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2321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Content Placeholder 2"/>
          <p:cNvSpPr>
            <a:spLocks noGrp="1"/>
          </p:cNvSpPr>
          <p:nvPr>
            <p:ph idx="4294967295"/>
          </p:nvPr>
        </p:nvSpPr>
        <p:spPr>
          <a:xfrm>
            <a:off x="827088" y="1484313"/>
            <a:ext cx="7489825" cy="679450"/>
          </a:xfrm>
        </p:spPr>
        <p:txBody>
          <a:bodyPr/>
          <a:lstStyle/>
          <a:p>
            <a:r>
              <a:rPr lang="en-GB" sz="1800" dirty="0" err="1" smtClean="0"/>
              <a:t>Oltre</a:t>
            </a:r>
            <a:r>
              <a:rPr lang="en-GB" sz="1800" dirty="0" smtClean="0"/>
              <a:t> </a:t>
            </a:r>
            <a:r>
              <a:rPr lang="en-GB" sz="1800" dirty="0" err="1" smtClean="0"/>
              <a:t>il</a:t>
            </a:r>
            <a:r>
              <a:rPr lang="en-GB" sz="1800" dirty="0" smtClean="0"/>
              <a:t>  90% ha </a:t>
            </a:r>
            <a:r>
              <a:rPr lang="en-GB" sz="1800" dirty="0" err="1" smtClean="0"/>
              <a:t>un</a:t>
            </a:r>
            <a:r>
              <a:rPr lang="en-GB" altLang="it-IT" sz="1800" dirty="0" err="1" smtClean="0"/>
              <a:t>’</a:t>
            </a:r>
            <a:r>
              <a:rPr lang="en-GB" sz="1800" dirty="0" err="1" smtClean="0"/>
              <a:t>impressione</a:t>
            </a:r>
            <a:r>
              <a:rPr lang="en-GB" sz="1800" dirty="0" smtClean="0"/>
              <a:t> </a:t>
            </a:r>
            <a:r>
              <a:rPr lang="en-GB" sz="1800" dirty="0" err="1" smtClean="0"/>
              <a:t>positiva</a:t>
            </a:r>
            <a:r>
              <a:rPr lang="en-GB" sz="1800" dirty="0" smtClean="0"/>
              <a:t> </a:t>
            </a:r>
            <a:r>
              <a:rPr lang="en-GB" sz="1800" dirty="0" err="1" smtClean="0"/>
              <a:t>della</a:t>
            </a:r>
            <a:r>
              <a:rPr lang="en-GB" sz="1800" dirty="0" smtClean="0"/>
              <a:t> </a:t>
            </a:r>
            <a:r>
              <a:rPr lang="en-GB" sz="1800" dirty="0" err="1" smtClean="0"/>
              <a:t>formulazione</a:t>
            </a:r>
            <a:r>
              <a:rPr lang="en-GB" sz="1800" dirty="0" smtClean="0"/>
              <a:t> placebo di </a:t>
            </a:r>
            <a:r>
              <a:rPr lang="en-GB" sz="1800" dirty="0" err="1" smtClean="0">
                <a:solidFill>
                  <a:srgbClr val="FF0000"/>
                </a:solidFill>
              </a:rPr>
              <a:t>Levitra</a:t>
            </a:r>
            <a:r>
              <a:rPr lang="en-GB" sz="1800" baseline="30000" dirty="0" smtClean="0">
                <a:solidFill>
                  <a:srgbClr val="FF0000"/>
                </a:solidFill>
              </a:rPr>
              <a:t>®</a:t>
            </a:r>
            <a:r>
              <a:rPr lang="en-GB" sz="1800" dirty="0" smtClean="0">
                <a:solidFill>
                  <a:srgbClr val="FF0000"/>
                </a:solidFill>
              </a:rPr>
              <a:t> </a:t>
            </a:r>
            <a:r>
              <a:rPr lang="en-GB" sz="1800" dirty="0" err="1" smtClean="0">
                <a:solidFill>
                  <a:srgbClr val="FF0000"/>
                </a:solidFill>
              </a:rPr>
              <a:t>Orodispersibile</a:t>
            </a:r>
            <a:endParaRPr lang="en-GB" sz="1800" dirty="0" smtClean="0">
              <a:solidFill>
                <a:srgbClr val="FF0000"/>
              </a:solidFill>
            </a:endParaRPr>
          </a:p>
        </p:txBody>
      </p:sp>
      <p:sp>
        <p:nvSpPr>
          <p:cNvPr id="25606" name="TextBox 10"/>
          <p:cNvSpPr txBox="1">
            <a:spLocks noChangeArrowheads="1"/>
          </p:cNvSpPr>
          <p:nvPr/>
        </p:nvSpPr>
        <p:spPr bwMode="auto">
          <a:xfrm>
            <a:off x="-14288" y="6608763"/>
            <a:ext cx="861853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100">
                <a:solidFill>
                  <a:srgbClr val="000000"/>
                </a:solidFill>
              </a:rPr>
              <a:t>Perelman M &amp; Edwards D. J Men</a:t>
            </a:r>
            <a:r>
              <a:rPr lang="en-GB" altLang="it-IT" sz="1100">
                <a:solidFill>
                  <a:srgbClr val="000000"/>
                </a:solidFill>
              </a:rPr>
              <a:t>’</a:t>
            </a:r>
            <a:r>
              <a:rPr lang="en-GB" sz="1100">
                <a:solidFill>
                  <a:srgbClr val="000000"/>
                </a:solidFill>
              </a:rPr>
              <a:t>s Health 2010; 7: 325.</a:t>
            </a:r>
          </a:p>
        </p:txBody>
      </p:sp>
      <p:sp>
        <p:nvSpPr>
          <p:cNvPr id="25607" name="Text Box 8"/>
          <p:cNvSpPr txBox="1">
            <a:spLocks noChangeArrowheads="1"/>
          </p:cNvSpPr>
          <p:nvPr/>
        </p:nvSpPr>
        <p:spPr bwMode="auto">
          <a:xfrm>
            <a:off x="-28575" y="6361113"/>
            <a:ext cx="85613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solidFill>
                  <a:srgbClr val="000000"/>
                </a:solidFill>
              </a:rPr>
              <a:t>Risposte multiple possibili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0117138" y="-1108075"/>
            <a:ext cx="11809412" cy="56689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68613" name="Object 2"/>
          <p:cNvGraphicFramePr>
            <a:graphicFrameLocks noChangeAspect="1"/>
          </p:cNvGraphicFramePr>
          <p:nvPr/>
        </p:nvGraphicFramePr>
        <p:xfrm>
          <a:off x="13001625" y="831850"/>
          <a:ext cx="5210175" cy="522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29" r:id="rId4" imgW="5212532" imgH="5224725" progId="Excel.Sheet.8">
                  <p:embed/>
                </p:oleObj>
              </mc:Choice>
              <mc:Fallback>
                <p:oleObj r:id="rId4" imgW="5212532" imgH="5224725" progId="Excel.Shee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01625" y="831850"/>
                        <a:ext cx="5210175" cy="5226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14" name="TextBox 13"/>
          <p:cNvSpPr txBox="1">
            <a:spLocks noChangeAspect="1" noChangeArrowheads="1"/>
          </p:cNvSpPr>
          <p:nvPr/>
        </p:nvSpPr>
        <p:spPr bwMode="auto">
          <a:xfrm>
            <a:off x="3492500" y="6327775"/>
            <a:ext cx="338296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300" b="1">
                <a:solidFill>
                  <a:srgbClr val="000000"/>
                </a:solidFill>
              </a:rPr>
              <a:t>Pazienti (%)</a:t>
            </a:r>
          </a:p>
        </p:txBody>
      </p:sp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9580563" y="1004888"/>
            <a:ext cx="2865437" cy="4132262"/>
            <a:chOff x="107320" y="1528763"/>
            <a:chExt cx="2865478" cy="4132262"/>
          </a:xfrm>
        </p:grpSpPr>
        <p:grpSp>
          <p:nvGrpSpPr>
            <p:cNvPr id="3" name="Group 47"/>
            <p:cNvGrpSpPr>
              <a:grpSpLocks/>
            </p:cNvGrpSpPr>
            <p:nvPr/>
          </p:nvGrpSpPr>
          <p:grpSpPr bwMode="auto">
            <a:xfrm>
              <a:off x="107320" y="1528763"/>
              <a:ext cx="2865478" cy="4132262"/>
              <a:chOff x="107320" y="1528763"/>
              <a:chExt cx="2865478" cy="4132262"/>
            </a:xfrm>
          </p:grpSpPr>
          <p:grpSp>
            <p:nvGrpSpPr>
              <p:cNvPr id="4" name="Group 40"/>
              <p:cNvGrpSpPr>
                <a:grpSpLocks/>
              </p:cNvGrpSpPr>
              <p:nvPr/>
            </p:nvGrpSpPr>
            <p:grpSpPr bwMode="auto">
              <a:xfrm>
                <a:off x="107320" y="1528763"/>
                <a:ext cx="2865478" cy="4132262"/>
                <a:chOff x="194087" y="981673"/>
                <a:chExt cx="2866094" cy="4131626"/>
              </a:xfrm>
            </p:grpSpPr>
            <p:sp>
              <p:nvSpPr>
                <p:cNvPr id="50" name="Rectangle 49"/>
                <p:cNvSpPr/>
                <p:nvPr/>
              </p:nvSpPr>
              <p:spPr>
                <a:xfrm>
                  <a:off x="290946" y="1413407"/>
                  <a:ext cx="2708896" cy="3591959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1326234" y="981673"/>
                  <a:ext cx="1733947" cy="41316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194087" y="1297536"/>
                  <a:ext cx="312809" cy="14444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49" name="Rectangle 48"/>
              <p:cNvSpPr/>
              <p:nvPr/>
            </p:nvSpPr>
            <p:spPr bwMode="auto">
              <a:xfrm>
                <a:off x="1153497" y="5445125"/>
                <a:ext cx="106365" cy="2159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47" name="Rectangle 46"/>
            <p:cNvSpPr/>
            <p:nvPr/>
          </p:nvSpPr>
          <p:spPr>
            <a:xfrm>
              <a:off x="394661" y="1844675"/>
              <a:ext cx="2232057" cy="215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68616" name="TextBox 13"/>
          <p:cNvSpPr txBox="1">
            <a:spLocks noChangeAspect="1" noChangeArrowheads="1"/>
          </p:cNvSpPr>
          <p:nvPr/>
        </p:nvSpPr>
        <p:spPr bwMode="auto">
          <a:xfrm>
            <a:off x="9420225" y="1123950"/>
            <a:ext cx="4124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GB" sz="2000" b="1">
                <a:solidFill>
                  <a:srgbClr val="000000"/>
                </a:solidFill>
              </a:rPr>
              <a:t>Impressione positiva globale</a:t>
            </a:r>
          </a:p>
        </p:txBody>
      </p:sp>
      <p:sp>
        <p:nvSpPr>
          <p:cNvPr id="68617" name="TextBox 13"/>
          <p:cNvSpPr txBox="1">
            <a:spLocks noChangeAspect="1" noChangeArrowheads="1"/>
          </p:cNvSpPr>
          <p:nvPr/>
        </p:nvSpPr>
        <p:spPr bwMode="auto">
          <a:xfrm>
            <a:off x="9410700" y="1889125"/>
            <a:ext cx="41338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GB">
                <a:solidFill>
                  <a:srgbClr val="000000"/>
                </a:solidFill>
              </a:rPr>
              <a:t>Gusto gradito/alito fresco</a:t>
            </a:r>
          </a:p>
        </p:txBody>
      </p:sp>
      <p:sp>
        <p:nvSpPr>
          <p:cNvPr id="68618" name="TextBox 13"/>
          <p:cNvSpPr txBox="1">
            <a:spLocks noChangeAspect="1" noChangeArrowheads="1"/>
          </p:cNvSpPr>
          <p:nvPr/>
        </p:nvSpPr>
        <p:spPr bwMode="auto">
          <a:xfrm>
            <a:off x="11298238" y="3400425"/>
            <a:ext cx="22463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GB">
                <a:solidFill>
                  <a:srgbClr val="000000"/>
                </a:solidFill>
              </a:rPr>
              <a:t>Facile da usare</a:t>
            </a:r>
          </a:p>
        </p:txBody>
      </p:sp>
      <p:sp>
        <p:nvSpPr>
          <p:cNvPr id="68619" name="TextBox 13"/>
          <p:cNvSpPr txBox="1">
            <a:spLocks noChangeAspect="1" noChangeArrowheads="1"/>
          </p:cNvSpPr>
          <p:nvPr/>
        </p:nvSpPr>
        <p:spPr bwMode="auto">
          <a:xfrm>
            <a:off x="9453563" y="4148138"/>
            <a:ext cx="4133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GB">
                <a:solidFill>
                  <a:srgbClr val="000000"/>
                </a:solidFill>
              </a:rPr>
              <a:t>Confezione comoda/discreta</a:t>
            </a:r>
          </a:p>
        </p:txBody>
      </p:sp>
      <p:sp>
        <p:nvSpPr>
          <p:cNvPr id="68620" name="TextBox 13"/>
          <p:cNvSpPr txBox="1">
            <a:spLocks noChangeAspect="1" noChangeArrowheads="1"/>
          </p:cNvSpPr>
          <p:nvPr/>
        </p:nvSpPr>
        <p:spPr bwMode="auto">
          <a:xfrm>
            <a:off x="9920288" y="4841875"/>
            <a:ext cx="3667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GB">
                <a:solidFill>
                  <a:srgbClr val="000000"/>
                </a:solidFill>
              </a:rPr>
              <a:t>Può essere preso senz</a:t>
            </a:r>
            <a:r>
              <a:rPr lang="en-GB" altLang="it-IT">
                <a:solidFill>
                  <a:srgbClr val="000000"/>
                </a:solidFill>
              </a:rPr>
              <a:t>’</a:t>
            </a:r>
            <a:r>
              <a:rPr lang="en-GB">
                <a:solidFill>
                  <a:srgbClr val="000000"/>
                </a:solidFill>
              </a:rPr>
              <a:t>acqua</a:t>
            </a:r>
          </a:p>
        </p:txBody>
      </p:sp>
      <p:sp>
        <p:nvSpPr>
          <p:cNvPr id="68621" name="TextBox 13"/>
          <p:cNvSpPr txBox="1">
            <a:spLocks noChangeAspect="1" noChangeArrowheads="1"/>
          </p:cNvSpPr>
          <p:nvPr/>
        </p:nvSpPr>
        <p:spPr bwMode="auto">
          <a:xfrm>
            <a:off x="10655300" y="2641600"/>
            <a:ext cx="28892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GB">
                <a:solidFill>
                  <a:srgbClr val="000000"/>
                </a:solidFill>
              </a:rPr>
              <a:t>Si scioglie rapidamente</a:t>
            </a: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684213" y="-242888"/>
            <a:ext cx="8458200" cy="5575301"/>
            <a:chOff x="-21804" y="-8384823"/>
            <a:chExt cx="9555747" cy="6366081"/>
          </a:xfrm>
        </p:grpSpPr>
        <p:sp>
          <p:nvSpPr>
            <p:cNvPr id="46" name="Rectangle 45"/>
            <p:cNvSpPr/>
            <p:nvPr/>
          </p:nvSpPr>
          <p:spPr bwMode="auto">
            <a:xfrm>
              <a:off x="170100" y="-3530505"/>
              <a:ext cx="8409704" cy="15117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8637" name="Rectangle 3"/>
            <p:cNvSpPr txBox="1">
              <a:spLocks noChangeArrowheads="1"/>
            </p:cNvSpPr>
            <p:nvPr/>
          </p:nvSpPr>
          <p:spPr bwMode="auto">
            <a:xfrm>
              <a:off x="-21804" y="-8384823"/>
              <a:ext cx="9555747" cy="239815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buClr>
                  <a:srgbClr val="ED7900"/>
                </a:buClr>
                <a:buSzPct val="120000"/>
              </a:pPr>
              <a:r>
                <a:rPr lang="en-GB" sz="2800" b="1" dirty="0" err="1">
                  <a:solidFill>
                    <a:srgbClr val="FF0000"/>
                  </a:solidFill>
                  <a:cs typeface="Arial" pitchFamily="34" charset="0"/>
                </a:rPr>
                <a:t>Valutazione</a:t>
              </a:r>
              <a:r>
                <a:rPr lang="en-GB" sz="2800" b="1" dirty="0">
                  <a:solidFill>
                    <a:srgbClr val="FF0000"/>
                  </a:solidFill>
                  <a:cs typeface="Arial" pitchFamily="34" charset="0"/>
                </a:rPr>
                <a:t> </a:t>
              </a:r>
              <a:r>
                <a:rPr lang="en-GB" sz="2800" b="1" dirty="0" err="1">
                  <a:solidFill>
                    <a:srgbClr val="FF0000"/>
                  </a:solidFill>
                  <a:cs typeface="Arial" pitchFamily="34" charset="0"/>
                </a:rPr>
                <a:t>da</a:t>
              </a:r>
              <a:r>
                <a:rPr lang="en-GB" sz="2800" b="1" dirty="0">
                  <a:solidFill>
                    <a:srgbClr val="FF0000"/>
                  </a:solidFill>
                  <a:cs typeface="Arial" pitchFamily="34" charset="0"/>
                </a:rPr>
                <a:t> parte del  </a:t>
              </a:r>
              <a:r>
                <a:rPr lang="en-GB" sz="2800" b="1" dirty="0" err="1">
                  <a:solidFill>
                    <a:srgbClr val="FF0000"/>
                  </a:solidFill>
                  <a:cs typeface="Arial" pitchFamily="34" charset="0"/>
                </a:rPr>
                <a:t>paziente</a:t>
              </a:r>
              <a:r>
                <a:rPr lang="en-GB" sz="2800" b="1" dirty="0">
                  <a:solidFill>
                    <a:srgbClr val="FF0000"/>
                  </a:solidFill>
                  <a:cs typeface="Arial" pitchFamily="34" charset="0"/>
                </a:rPr>
                <a:t> </a:t>
              </a:r>
            </a:p>
            <a:p>
              <a:pPr algn="ctr">
                <a:buClr>
                  <a:srgbClr val="ED7900"/>
                </a:buClr>
                <a:buSzPct val="120000"/>
              </a:pPr>
              <a:r>
                <a:rPr lang="en-GB" sz="2800" b="1" dirty="0">
                  <a:solidFill>
                    <a:srgbClr val="FF0000"/>
                  </a:solidFill>
                  <a:cs typeface="Arial" pitchFamily="34" charset="0"/>
                </a:rPr>
                <a:t>di </a:t>
              </a:r>
              <a:r>
                <a:rPr lang="en-GB" sz="2800" b="1" dirty="0" err="1">
                  <a:solidFill>
                    <a:srgbClr val="FF0000"/>
                  </a:solidFill>
                  <a:cs typeface="Arial" pitchFamily="34" charset="0"/>
                </a:rPr>
                <a:t>una</a:t>
              </a:r>
              <a:r>
                <a:rPr lang="en-GB" sz="2800" b="1" dirty="0">
                  <a:solidFill>
                    <a:srgbClr val="FF0000"/>
                  </a:solidFill>
                  <a:cs typeface="Arial" pitchFamily="34" charset="0"/>
                </a:rPr>
                <a:t> </a:t>
              </a:r>
              <a:r>
                <a:rPr lang="en-GB" sz="2800" b="1" dirty="0" err="1">
                  <a:solidFill>
                    <a:srgbClr val="FF0000"/>
                  </a:solidFill>
                  <a:cs typeface="Arial" pitchFamily="34" charset="0"/>
                </a:rPr>
                <a:t>formulazione</a:t>
              </a:r>
              <a:r>
                <a:rPr lang="en-GB" sz="2800" b="1" dirty="0">
                  <a:solidFill>
                    <a:srgbClr val="FF0000"/>
                  </a:solidFill>
                  <a:cs typeface="Arial" pitchFamily="34" charset="0"/>
                </a:rPr>
                <a:t> </a:t>
              </a:r>
              <a:r>
                <a:rPr lang="en-GB" sz="2800" b="1" dirty="0" err="1">
                  <a:solidFill>
                    <a:srgbClr val="FF0000"/>
                  </a:solidFill>
                  <a:cs typeface="Arial" pitchFamily="34" charset="0"/>
                </a:rPr>
                <a:t>orodispersibile</a:t>
              </a:r>
              <a:endParaRPr lang="en-GB" sz="2800" b="1" dirty="0">
                <a:solidFill>
                  <a:srgbClr val="FF0000"/>
                </a:solidFill>
                <a:cs typeface="Arial" pitchFamily="34" charset="0"/>
              </a:endParaRPr>
            </a:p>
          </p:txBody>
        </p:sp>
      </p:grpSp>
      <p:pic>
        <p:nvPicPr>
          <p:cNvPr id="68623" name="Picture 6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8313" y="2509838"/>
            <a:ext cx="8504237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100"/>
          <p:cNvGrpSpPr>
            <a:grpSpLocks/>
          </p:cNvGrpSpPr>
          <p:nvPr/>
        </p:nvGrpSpPr>
        <p:grpSpPr bwMode="auto">
          <a:xfrm>
            <a:off x="6875463" y="2492375"/>
            <a:ext cx="2176462" cy="1071563"/>
            <a:chOff x="6246689" y="486725"/>
            <a:chExt cx="2667092" cy="1214959"/>
          </a:xfrm>
        </p:grpSpPr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6246689" y="488526"/>
              <a:ext cx="2647638" cy="121315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7" name="Group 24"/>
            <p:cNvGrpSpPr>
              <a:grpSpLocks/>
            </p:cNvGrpSpPr>
            <p:nvPr/>
          </p:nvGrpSpPr>
          <p:grpSpPr bwMode="auto">
            <a:xfrm>
              <a:off x="6340376" y="813649"/>
              <a:ext cx="1960208" cy="279468"/>
              <a:chOff x="1161235" y="4841825"/>
              <a:chExt cx="1960208" cy="279468"/>
            </a:xfrm>
          </p:grpSpPr>
          <p:sp>
            <p:nvSpPr>
              <p:cNvPr id="68634" name="TextBox 38"/>
              <p:cNvSpPr txBox="1">
                <a:spLocks noChangeArrowheads="1"/>
              </p:cNvSpPr>
              <p:nvPr/>
            </p:nvSpPr>
            <p:spPr bwMode="auto">
              <a:xfrm>
                <a:off x="1244120" y="4841825"/>
                <a:ext cx="1877323" cy="2794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000" b="1">
                    <a:solidFill>
                      <a:srgbClr val="000000"/>
                    </a:solidFill>
                  </a:rPr>
                  <a:t>Non-utilizzatori (n=56)</a:t>
                </a:r>
              </a:p>
            </p:txBody>
          </p:sp>
          <p:sp>
            <p:nvSpPr>
              <p:cNvPr id="44" name="Rectangle 14"/>
              <p:cNvSpPr/>
              <p:nvPr/>
            </p:nvSpPr>
            <p:spPr bwMode="auto">
              <a:xfrm>
                <a:off x="1160925" y="4923487"/>
                <a:ext cx="142011" cy="145794"/>
              </a:xfrm>
              <a:prstGeom prst="rect">
                <a:avLst/>
              </a:prstGeom>
              <a:solidFill>
                <a:srgbClr val="EC761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8" name="Group 23"/>
            <p:cNvGrpSpPr>
              <a:grpSpLocks/>
            </p:cNvGrpSpPr>
            <p:nvPr/>
          </p:nvGrpSpPr>
          <p:grpSpPr bwMode="auto">
            <a:xfrm>
              <a:off x="6340376" y="1102605"/>
              <a:ext cx="2243223" cy="279468"/>
              <a:chOff x="1161235" y="5114279"/>
              <a:chExt cx="2243223" cy="279468"/>
            </a:xfrm>
          </p:grpSpPr>
          <p:sp>
            <p:nvSpPr>
              <p:cNvPr id="68632" name="TextBox 38"/>
              <p:cNvSpPr txBox="1">
                <a:spLocks noChangeArrowheads="1"/>
              </p:cNvSpPr>
              <p:nvPr/>
            </p:nvSpPr>
            <p:spPr bwMode="auto">
              <a:xfrm>
                <a:off x="1244120" y="5114279"/>
                <a:ext cx="2160338" cy="2794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000" b="1">
                    <a:solidFill>
                      <a:srgbClr val="000000"/>
                    </a:solidFill>
                  </a:rPr>
                  <a:t>Utilizzatori attuali (n=139)</a:t>
                </a:r>
              </a:p>
            </p:txBody>
          </p:sp>
          <p:sp>
            <p:nvSpPr>
              <p:cNvPr id="42" name="Rectangle 16"/>
              <p:cNvSpPr/>
              <p:nvPr/>
            </p:nvSpPr>
            <p:spPr bwMode="auto">
              <a:xfrm>
                <a:off x="1160925" y="5175175"/>
                <a:ext cx="142011" cy="142196"/>
              </a:xfrm>
              <a:prstGeom prst="rect">
                <a:avLst/>
              </a:prstGeom>
              <a:solidFill>
                <a:srgbClr val="CE0035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9" name="Group 25"/>
            <p:cNvGrpSpPr>
              <a:grpSpLocks/>
            </p:cNvGrpSpPr>
            <p:nvPr/>
          </p:nvGrpSpPr>
          <p:grpSpPr bwMode="auto">
            <a:xfrm>
              <a:off x="6340376" y="1391553"/>
              <a:ext cx="2573405" cy="279468"/>
              <a:chOff x="1377259" y="5474317"/>
              <a:chExt cx="2573405" cy="279468"/>
            </a:xfrm>
          </p:grpSpPr>
          <p:sp>
            <p:nvSpPr>
              <p:cNvPr id="68630" name="TextBox 38"/>
              <p:cNvSpPr txBox="1">
                <a:spLocks noChangeArrowheads="1"/>
              </p:cNvSpPr>
              <p:nvPr/>
            </p:nvSpPr>
            <p:spPr bwMode="auto">
              <a:xfrm>
                <a:off x="1460144" y="5474317"/>
                <a:ext cx="2490520" cy="2794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000" b="1">
                    <a:solidFill>
                      <a:srgbClr val="000000"/>
                    </a:solidFill>
                  </a:rPr>
                  <a:t>Utilizzatori in passato (n=105)</a:t>
                </a:r>
              </a:p>
            </p:txBody>
          </p:sp>
          <p:sp>
            <p:nvSpPr>
              <p:cNvPr id="40" name="Rectangle 39"/>
              <p:cNvSpPr/>
              <p:nvPr/>
            </p:nvSpPr>
            <p:spPr bwMode="auto">
              <a:xfrm>
                <a:off x="1376949" y="5536057"/>
                <a:ext cx="142011" cy="142194"/>
              </a:xfrm>
              <a:prstGeom prst="rect">
                <a:avLst/>
              </a:prstGeom>
              <a:solidFill>
                <a:srgbClr val="96969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68629" name="TextBox 38"/>
            <p:cNvSpPr txBox="1">
              <a:spLocks noChangeArrowheads="1"/>
            </p:cNvSpPr>
            <p:nvPr/>
          </p:nvSpPr>
          <p:spPr bwMode="auto">
            <a:xfrm>
              <a:off x="6250772" y="486725"/>
              <a:ext cx="914550" cy="338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600" b="1">
                  <a:solidFill>
                    <a:srgbClr val="000000"/>
                  </a:solidFill>
                </a:rPr>
                <a:t>i-PDE5:</a:t>
              </a:r>
            </a:p>
          </p:txBody>
        </p:sp>
      </p:grpSp>
      <p:sp>
        <p:nvSpPr>
          <p:cNvPr id="41" name="Rettangolo 40"/>
          <p:cNvSpPr/>
          <p:nvPr/>
        </p:nvSpPr>
        <p:spPr>
          <a:xfrm>
            <a:off x="1560718" y="3714752"/>
            <a:ext cx="4429156" cy="107157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49903" y="179881"/>
            <a:ext cx="8926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C00000"/>
                </a:solidFill>
              </a:rPr>
              <a:t>FILM OROSOLUBILE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74951" y="984351"/>
            <a:ext cx="8994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5"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defRPr/>
            </a:pPr>
            <a:r>
              <a:rPr lang="it-IT" dirty="0" smtClean="0"/>
              <a:t>Recenti studi hanno condotto alla messa a punto di una formulazione alternativa, </a:t>
            </a:r>
          </a:p>
          <a:p>
            <a:pPr marL="15875"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defRPr/>
            </a:pPr>
            <a:r>
              <a:rPr lang="it-IT" dirty="0" smtClean="0"/>
              <a:t>il </a:t>
            </a:r>
            <a:r>
              <a:rPr lang="it-IT" b="1" dirty="0" smtClean="0"/>
              <a:t>film orosolubile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0" y="64578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i="1" dirty="0" smtClean="0"/>
              <a:t>Radicioni M et al. </a:t>
            </a:r>
            <a:r>
              <a:rPr lang="it-IT" sz="1000" i="1" dirty="0" err="1" smtClean="0"/>
              <a:t>Bioequivalence</a:t>
            </a:r>
            <a:r>
              <a:rPr lang="it-IT" sz="1000" i="1" dirty="0" smtClean="0"/>
              <a:t> </a:t>
            </a:r>
            <a:r>
              <a:rPr lang="it-IT" sz="1000" i="1" dirty="0" err="1" smtClean="0"/>
              <a:t>study</a:t>
            </a:r>
            <a:r>
              <a:rPr lang="it-IT" sz="1000" i="1" dirty="0" smtClean="0"/>
              <a:t> of a new </a:t>
            </a:r>
            <a:r>
              <a:rPr lang="it-IT" sz="1000" i="1" dirty="0" err="1" smtClean="0"/>
              <a:t>sildenafil</a:t>
            </a:r>
            <a:r>
              <a:rPr lang="it-IT" sz="1000" i="1" dirty="0" smtClean="0"/>
              <a:t> 100 mg </a:t>
            </a:r>
            <a:r>
              <a:rPr lang="it-IT" sz="1000" i="1" dirty="0" err="1" smtClean="0"/>
              <a:t>orodispersible</a:t>
            </a:r>
            <a:r>
              <a:rPr lang="it-IT" sz="1000" i="1" dirty="0" smtClean="0"/>
              <a:t> film </a:t>
            </a:r>
            <a:r>
              <a:rPr lang="it-IT" sz="1000" i="1" dirty="0" err="1" smtClean="0"/>
              <a:t>compared</a:t>
            </a:r>
            <a:r>
              <a:rPr lang="it-IT" sz="1000" i="1" dirty="0" smtClean="0"/>
              <a:t> to the </a:t>
            </a:r>
            <a:r>
              <a:rPr lang="it-IT" sz="1000" i="1" dirty="0" err="1" smtClean="0"/>
              <a:t>conventional</a:t>
            </a:r>
            <a:r>
              <a:rPr lang="it-IT" sz="1000" i="1" dirty="0" smtClean="0"/>
              <a:t> film-</a:t>
            </a:r>
            <a:r>
              <a:rPr lang="it-IT" sz="1000" i="1" dirty="0" err="1" smtClean="0"/>
              <a:t>coated</a:t>
            </a:r>
            <a:r>
              <a:rPr lang="it-IT" sz="1000" i="1" dirty="0" smtClean="0"/>
              <a:t> 100 mg </a:t>
            </a:r>
            <a:r>
              <a:rPr lang="it-IT" sz="1000" i="1" dirty="0" err="1" smtClean="0"/>
              <a:t>tablet</a:t>
            </a:r>
            <a:r>
              <a:rPr lang="it-IT" sz="1000" i="1" dirty="0" smtClean="0"/>
              <a:t> </a:t>
            </a:r>
            <a:r>
              <a:rPr lang="it-IT" sz="1000" i="1" dirty="0" err="1" smtClean="0"/>
              <a:t>administered</a:t>
            </a:r>
            <a:r>
              <a:rPr lang="it-IT" sz="1000" i="1" dirty="0" smtClean="0"/>
              <a:t> to </a:t>
            </a:r>
            <a:r>
              <a:rPr lang="it-IT" sz="1000" i="1" dirty="0" err="1" smtClean="0"/>
              <a:t>healthy</a:t>
            </a:r>
            <a:r>
              <a:rPr lang="it-IT" sz="1000" i="1" dirty="0" smtClean="0"/>
              <a:t> male </a:t>
            </a:r>
            <a:r>
              <a:rPr lang="it-IT" sz="1000" i="1" dirty="0" err="1" smtClean="0"/>
              <a:t>volunteers</a:t>
            </a:r>
            <a:r>
              <a:rPr lang="it-IT" sz="1000" i="1" dirty="0" smtClean="0"/>
              <a:t>. </a:t>
            </a:r>
            <a:r>
              <a:rPr lang="it-IT" sz="1000" i="1" dirty="0" err="1" smtClean="0"/>
              <a:t>Drug</a:t>
            </a:r>
            <a:r>
              <a:rPr lang="it-IT" sz="1000" i="1" dirty="0" smtClean="0"/>
              <a:t> Design, </a:t>
            </a:r>
            <a:r>
              <a:rPr lang="it-IT" sz="1000" i="1" dirty="0" err="1" smtClean="0"/>
              <a:t>development</a:t>
            </a:r>
            <a:r>
              <a:rPr lang="it-IT" sz="1000" i="1" dirty="0" smtClean="0"/>
              <a:t> and </a:t>
            </a:r>
            <a:r>
              <a:rPr lang="it-IT" sz="1000" i="1" dirty="0" err="1" smtClean="0"/>
              <a:t>therapy</a:t>
            </a:r>
            <a:r>
              <a:rPr lang="it-IT" sz="1000" i="1" dirty="0" smtClean="0"/>
              <a:t> 2017:11 1183-1192</a:t>
            </a:r>
            <a:endParaRPr lang="it-IT" sz="1000" i="1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298009" y="5591864"/>
            <a:ext cx="8628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Si tratta di </a:t>
            </a:r>
            <a:r>
              <a:rPr lang="it-IT" b="1" dirty="0" smtClean="0"/>
              <a:t>pellicole</a:t>
            </a:r>
            <a:r>
              <a:rPr lang="it-IT" dirty="0" smtClean="0"/>
              <a:t> a strato singolo o multiplo che </a:t>
            </a:r>
            <a:r>
              <a:rPr lang="it-IT" b="1" dirty="0" smtClean="0"/>
              <a:t>si dissolvono nel giro di minuti </a:t>
            </a:r>
            <a:r>
              <a:rPr lang="it-IT" dirty="0" smtClean="0"/>
              <a:t>una volta poggiate sulla </a:t>
            </a:r>
            <a:r>
              <a:rPr lang="it-IT" b="1" dirty="0" smtClean="0"/>
              <a:t>lingua</a:t>
            </a:r>
            <a:r>
              <a:rPr lang="it-IT" dirty="0" smtClean="0"/>
              <a:t> in presenza di una minima quantità di </a:t>
            </a:r>
            <a:r>
              <a:rPr lang="it-IT" b="1" dirty="0" smtClean="0"/>
              <a:t>saliva</a:t>
            </a:r>
            <a:endParaRPr lang="it-IT" b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013" y="1850377"/>
            <a:ext cx="4383973" cy="352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49903" y="179881"/>
            <a:ext cx="8926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C00000"/>
                </a:solidFill>
              </a:rPr>
              <a:t>FILM OROSOLUBILE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74951" y="984351"/>
            <a:ext cx="8994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5"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defRPr/>
            </a:pPr>
            <a:r>
              <a:rPr lang="it-IT" dirty="0" smtClean="0"/>
              <a:t>Dal punto di vista </a:t>
            </a:r>
            <a:r>
              <a:rPr lang="it-IT" b="1" dirty="0" smtClean="0"/>
              <a:t>produttivo</a:t>
            </a:r>
            <a:r>
              <a:rPr lang="it-IT" dirty="0" smtClean="0"/>
              <a:t>, i film orosolubili presentano svariati </a:t>
            </a:r>
            <a:r>
              <a:rPr lang="it-IT" b="1" dirty="0" smtClean="0"/>
              <a:t>vantaggi</a:t>
            </a:r>
            <a:r>
              <a:rPr lang="it-IT" dirty="0" smtClean="0"/>
              <a:t> rispetto alle tradizionali compresse: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0" y="64578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i="1" dirty="0" smtClean="0"/>
              <a:t>Radicioni M et al. </a:t>
            </a:r>
            <a:r>
              <a:rPr lang="it-IT" sz="1000" i="1" dirty="0" err="1" smtClean="0"/>
              <a:t>Bioequivalence</a:t>
            </a:r>
            <a:r>
              <a:rPr lang="it-IT" sz="1000" i="1" dirty="0" smtClean="0"/>
              <a:t> </a:t>
            </a:r>
            <a:r>
              <a:rPr lang="it-IT" sz="1000" i="1" dirty="0" err="1" smtClean="0"/>
              <a:t>study</a:t>
            </a:r>
            <a:r>
              <a:rPr lang="it-IT" sz="1000" i="1" dirty="0" smtClean="0"/>
              <a:t> of a new </a:t>
            </a:r>
            <a:r>
              <a:rPr lang="it-IT" sz="1000" i="1" dirty="0" err="1" smtClean="0"/>
              <a:t>sildenafil</a:t>
            </a:r>
            <a:r>
              <a:rPr lang="it-IT" sz="1000" i="1" dirty="0" smtClean="0"/>
              <a:t> 100 mg </a:t>
            </a:r>
            <a:r>
              <a:rPr lang="it-IT" sz="1000" i="1" dirty="0" err="1" smtClean="0"/>
              <a:t>orodispersible</a:t>
            </a:r>
            <a:r>
              <a:rPr lang="it-IT" sz="1000" i="1" dirty="0" smtClean="0"/>
              <a:t> film </a:t>
            </a:r>
            <a:r>
              <a:rPr lang="it-IT" sz="1000" i="1" dirty="0" err="1" smtClean="0"/>
              <a:t>compared</a:t>
            </a:r>
            <a:r>
              <a:rPr lang="it-IT" sz="1000" i="1" dirty="0" smtClean="0"/>
              <a:t> to the </a:t>
            </a:r>
            <a:r>
              <a:rPr lang="it-IT" sz="1000" i="1" dirty="0" err="1" smtClean="0"/>
              <a:t>conventional</a:t>
            </a:r>
            <a:r>
              <a:rPr lang="it-IT" sz="1000" i="1" dirty="0" smtClean="0"/>
              <a:t> film-</a:t>
            </a:r>
            <a:r>
              <a:rPr lang="it-IT" sz="1000" i="1" dirty="0" err="1" smtClean="0"/>
              <a:t>coated</a:t>
            </a:r>
            <a:r>
              <a:rPr lang="it-IT" sz="1000" i="1" dirty="0" smtClean="0"/>
              <a:t> 100 mg </a:t>
            </a:r>
            <a:r>
              <a:rPr lang="it-IT" sz="1000" i="1" dirty="0" err="1" smtClean="0"/>
              <a:t>tablet</a:t>
            </a:r>
            <a:r>
              <a:rPr lang="it-IT" sz="1000" i="1" dirty="0" smtClean="0"/>
              <a:t> </a:t>
            </a:r>
            <a:r>
              <a:rPr lang="it-IT" sz="1000" i="1" dirty="0" err="1" smtClean="0"/>
              <a:t>administered</a:t>
            </a:r>
            <a:r>
              <a:rPr lang="it-IT" sz="1000" i="1" dirty="0" smtClean="0"/>
              <a:t> to </a:t>
            </a:r>
            <a:r>
              <a:rPr lang="it-IT" sz="1000" i="1" dirty="0" err="1" smtClean="0"/>
              <a:t>healthy</a:t>
            </a:r>
            <a:r>
              <a:rPr lang="it-IT" sz="1000" i="1" dirty="0" smtClean="0"/>
              <a:t> male </a:t>
            </a:r>
            <a:r>
              <a:rPr lang="it-IT" sz="1000" i="1" dirty="0" err="1" smtClean="0"/>
              <a:t>volunteers</a:t>
            </a:r>
            <a:r>
              <a:rPr lang="it-IT" sz="1000" i="1" dirty="0" smtClean="0"/>
              <a:t>. </a:t>
            </a:r>
            <a:r>
              <a:rPr lang="it-IT" sz="1000" i="1" dirty="0" err="1" smtClean="0"/>
              <a:t>Drug</a:t>
            </a:r>
            <a:r>
              <a:rPr lang="it-IT" sz="1000" i="1" dirty="0" smtClean="0"/>
              <a:t> Design, </a:t>
            </a:r>
            <a:r>
              <a:rPr lang="it-IT" sz="1000" i="1" dirty="0" err="1" smtClean="0"/>
              <a:t>development</a:t>
            </a:r>
            <a:r>
              <a:rPr lang="it-IT" sz="1000" i="1" dirty="0" smtClean="0"/>
              <a:t> and </a:t>
            </a:r>
            <a:r>
              <a:rPr lang="it-IT" sz="1000" i="1" dirty="0" err="1" smtClean="0"/>
              <a:t>therapy</a:t>
            </a:r>
            <a:r>
              <a:rPr lang="it-IT" sz="1000" i="1" dirty="0" smtClean="0"/>
              <a:t> 2017:11 1183-1192</a:t>
            </a:r>
            <a:endParaRPr lang="it-IT" sz="1000" i="1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66528" y="2433350"/>
            <a:ext cx="440547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it-IT" b="1" dirty="0" smtClean="0"/>
              <a:t>Confezionamento</a:t>
            </a:r>
            <a:r>
              <a:rPr lang="it-IT" dirty="0" smtClean="0"/>
              <a:t>: le compresse sono rigide e spesso fragili, il film è sottile e può essere anche piegato senza ripercussioni</a:t>
            </a:r>
          </a:p>
          <a:p>
            <a:pPr marL="285750" indent="-285750">
              <a:buFont typeface="Arial" charset="0"/>
              <a:buChar char="•"/>
            </a:pPr>
            <a:endParaRPr lang="it-IT" dirty="0" smtClean="0"/>
          </a:p>
          <a:p>
            <a:pPr marL="285750" indent="-285750">
              <a:buFont typeface="Arial" charset="0"/>
              <a:buChar char="•"/>
            </a:pPr>
            <a:r>
              <a:rPr lang="it-IT" b="1" dirty="0" smtClean="0"/>
              <a:t>Precisione di dosaggio</a:t>
            </a:r>
            <a:r>
              <a:rPr lang="it-IT" dirty="0" smtClean="0"/>
              <a:t>: nessuna variazione nella quantità del principio attivo rispetto alle compresse</a:t>
            </a:r>
          </a:p>
          <a:p>
            <a:pPr marL="285750" indent="-285750">
              <a:buFont typeface="Arial" charset="0"/>
              <a:buChar char="•"/>
            </a:pPr>
            <a:endParaRPr lang="it-IT" dirty="0" smtClean="0"/>
          </a:p>
          <a:p>
            <a:pPr marL="285750" indent="-285750">
              <a:buFont typeface="Arial" charset="0"/>
              <a:buChar char="•"/>
            </a:pPr>
            <a:r>
              <a:rPr lang="it-IT" b="1" dirty="0" smtClean="0"/>
              <a:t>Economia</a:t>
            </a:r>
            <a:r>
              <a:rPr lang="it-IT" dirty="0" smtClean="0"/>
              <a:t>: il processo produttivo di un film orosolubile è meno costoso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623212"/>
            <a:ext cx="4139392" cy="275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24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49903" y="974986"/>
            <a:ext cx="8849635" cy="3430760"/>
          </a:xfrm>
        </p:spPr>
        <p:txBody>
          <a:bodyPr/>
          <a:lstStyle/>
          <a:p>
            <a:pPr marL="134938" indent="-134938" defTabSz="641350" eaLnBrk="1" hangingPunct="1"/>
            <a:r>
              <a:rPr lang="it-IT" altLang="it-IT" sz="2400" dirty="0">
                <a:ea typeface="ＭＳ Ｐゴシック" charset="-128"/>
              </a:rPr>
              <a:t>Esperienze in </a:t>
            </a:r>
            <a:r>
              <a:rPr lang="it-IT" altLang="it-IT" sz="2400" b="1" dirty="0">
                <a:ea typeface="ＭＳ Ｐゴシック" charset="-128"/>
              </a:rPr>
              <a:t>altre aree terapeutiche </a:t>
            </a:r>
            <a:r>
              <a:rPr lang="it-IT" altLang="it-IT" sz="2400" dirty="0">
                <a:ea typeface="ＭＳ Ｐゴシック" charset="-128"/>
              </a:rPr>
              <a:t>hanno dimostrato che </a:t>
            </a:r>
            <a:r>
              <a:rPr lang="it-IT" altLang="it-IT" sz="2400" dirty="0" smtClean="0">
                <a:ea typeface="ＭＳ Ｐゴシック" charset="-128"/>
              </a:rPr>
              <a:t>le </a:t>
            </a:r>
            <a:r>
              <a:rPr lang="it-IT" altLang="it-IT" sz="2400" b="1" dirty="0" smtClean="0">
                <a:ea typeface="ＭＳ Ｐゴシック" charset="-128"/>
              </a:rPr>
              <a:t>formulazioni </a:t>
            </a:r>
            <a:r>
              <a:rPr lang="it-IT" altLang="it-IT" sz="2400" b="1" dirty="0">
                <a:ea typeface="ＭＳ Ｐゴシック" charset="-128"/>
              </a:rPr>
              <a:t>ODT sono preferite dal paziente</a:t>
            </a:r>
          </a:p>
          <a:p>
            <a:pPr marL="134938" indent="-134938" defTabSz="641350" eaLnBrk="1" hangingPunct="1"/>
            <a:endParaRPr lang="it-IT" altLang="it-IT" sz="2400" dirty="0">
              <a:ea typeface="ＭＳ Ｐゴシック" charset="-128"/>
            </a:endParaRPr>
          </a:p>
          <a:p>
            <a:pPr marL="134938" indent="-134938" defTabSz="641350" eaLnBrk="1" hangingPunct="1"/>
            <a:r>
              <a:rPr lang="it-IT" altLang="it-IT" sz="2400" dirty="0">
                <a:ea typeface="ＭＳ Ｐゴシック" charset="-128"/>
              </a:rPr>
              <a:t> Studi condotti in pazienti con emicrania</a:t>
            </a:r>
            <a:r>
              <a:rPr lang="it-IT" altLang="it-IT" sz="2400" baseline="30000" dirty="0">
                <a:ea typeface="ＭＳ Ｐゴシック" charset="-128"/>
                <a:sym typeface="Wingdings" charset="2"/>
              </a:rPr>
              <a:t>1</a:t>
            </a:r>
            <a:endParaRPr lang="it-IT" altLang="it-IT" sz="2400" baseline="30000" dirty="0">
              <a:ea typeface="ＭＳ Ｐゴシック" charset="-128"/>
            </a:endParaRPr>
          </a:p>
          <a:p>
            <a:pPr marL="134938" indent="-134938" defTabSz="641350" eaLnBrk="1" hangingPunct="1">
              <a:buFontTx/>
              <a:buNone/>
            </a:pPr>
            <a:r>
              <a:rPr lang="it-IT" altLang="it-IT" sz="2400" dirty="0">
                <a:ea typeface="ＭＳ Ｐゴシック" charset="-128"/>
              </a:rPr>
              <a:t>   - La preferenza per farmaco </a:t>
            </a:r>
            <a:r>
              <a:rPr lang="it-IT" altLang="it-IT" sz="2400" i="1" dirty="0">
                <a:ea typeface="ＭＳ Ｐゴシック" charset="-128"/>
              </a:rPr>
              <a:t>on </a:t>
            </a:r>
            <a:r>
              <a:rPr lang="it-IT" altLang="it-IT" sz="2400" i="1" dirty="0" err="1">
                <a:ea typeface="ＭＳ Ｐゴシック" charset="-128"/>
              </a:rPr>
              <a:t>demand</a:t>
            </a:r>
            <a:r>
              <a:rPr lang="it-IT" altLang="it-IT" sz="2400" i="1" dirty="0">
                <a:ea typeface="ＭＳ Ｐゴシック" charset="-128"/>
              </a:rPr>
              <a:t> </a:t>
            </a:r>
            <a:r>
              <a:rPr lang="it-IT" altLang="it-IT" sz="2400" dirty="0" err="1" smtClean="0">
                <a:ea typeface="ＭＳ Ｐゴシック" charset="-128"/>
              </a:rPr>
              <a:t>orodispersibile</a:t>
            </a:r>
            <a:r>
              <a:rPr lang="it-IT" altLang="it-IT" sz="2400" dirty="0" smtClean="0">
                <a:ea typeface="ＭＳ Ｐゴシック" charset="-128"/>
              </a:rPr>
              <a:t> </a:t>
            </a:r>
            <a:r>
              <a:rPr lang="it-IT" altLang="it-IT" sz="2400" dirty="0">
                <a:ea typeface="ＭＳ Ｐゴシック" charset="-128"/>
              </a:rPr>
              <a:t>è stata dell’ 83,5% verso 16,4% con pillole rivestite</a:t>
            </a:r>
          </a:p>
          <a:p>
            <a:pPr marL="134938" indent="-134938" defTabSz="641350" eaLnBrk="1" hangingPunct="1">
              <a:buFontTx/>
              <a:buNone/>
            </a:pPr>
            <a:r>
              <a:rPr lang="it-IT" altLang="it-IT" sz="2400" dirty="0">
                <a:ea typeface="ＭＳ Ｐゴシック" charset="-128"/>
              </a:rPr>
              <a:t>   - ORO è considerato più facile da prendere (86,1% </a:t>
            </a:r>
            <a:r>
              <a:rPr lang="it-IT" altLang="it-IT" sz="2400" i="1" dirty="0">
                <a:ea typeface="ＭＳ Ｐゴシック" charset="-128"/>
              </a:rPr>
              <a:t>vs</a:t>
            </a:r>
            <a:r>
              <a:rPr lang="it-IT" altLang="it-IT" sz="2400" dirty="0">
                <a:ea typeface="ＭＳ Ｐゴシック" charset="-128"/>
              </a:rPr>
              <a:t>  14,5%)</a:t>
            </a:r>
          </a:p>
          <a:p>
            <a:pPr marL="134938" indent="-134938" defTabSz="641350" eaLnBrk="1" hangingPunct="1">
              <a:buFontTx/>
              <a:buNone/>
            </a:pPr>
            <a:r>
              <a:rPr lang="it-IT" altLang="it-IT" sz="2400" dirty="0">
                <a:ea typeface="ＭＳ Ｐゴシック" charset="-128"/>
              </a:rPr>
              <a:t>   - ORO è considerato più comodo da assumere (86,1% </a:t>
            </a:r>
            <a:r>
              <a:rPr lang="it-IT" altLang="it-IT" sz="2400" i="1" dirty="0">
                <a:ea typeface="ＭＳ Ｐゴシック" charset="-128"/>
              </a:rPr>
              <a:t>vs</a:t>
            </a:r>
            <a:r>
              <a:rPr lang="it-IT" altLang="it-IT" sz="2400" dirty="0">
                <a:ea typeface="ＭＳ Ｐゴシック" charset="-128"/>
              </a:rPr>
              <a:t> 13,9</a:t>
            </a:r>
            <a:r>
              <a:rPr lang="it-IT" altLang="it-IT" sz="2400" dirty="0" smtClean="0">
                <a:ea typeface="ＭＳ Ｐゴシック" charset="-128"/>
              </a:rPr>
              <a:t>%)</a:t>
            </a:r>
            <a:endParaRPr lang="it-IT" altLang="it-IT" sz="1800" dirty="0">
              <a:ea typeface="ＭＳ Ｐゴシック" charset="-128"/>
            </a:endParaRPr>
          </a:p>
        </p:txBody>
      </p:sp>
      <p:sp>
        <p:nvSpPr>
          <p:cNvPr id="140291" name="Text Box 4"/>
          <p:cNvSpPr txBox="1">
            <a:spLocks noChangeArrowheads="1"/>
          </p:cNvSpPr>
          <p:nvPr/>
        </p:nvSpPr>
        <p:spPr bwMode="auto">
          <a:xfrm>
            <a:off x="250825" y="6629400"/>
            <a:ext cx="46799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6" tIns="45709" rIns="91416" bIns="45709">
            <a:spAutoFit/>
          </a:bodyPr>
          <a:lstStyle>
            <a:lvl1pPr defTabSz="1300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1300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1300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1300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1300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it-IT" altLang="it-IT" sz="1800">
              <a:solidFill>
                <a:srgbClr val="000000"/>
              </a:solidFill>
              <a:sym typeface="Helvetica Light" charset="0"/>
            </a:endParaRPr>
          </a:p>
        </p:txBody>
      </p:sp>
      <p:sp>
        <p:nvSpPr>
          <p:cNvPr id="140292" name="Text Box 5"/>
          <p:cNvSpPr txBox="1">
            <a:spLocks noChangeArrowheads="1"/>
          </p:cNvSpPr>
          <p:nvPr/>
        </p:nvSpPr>
        <p:spPr bwMode="auto">
          <a:xfrm>
            <a:off x="-36513" y="6580188"/>
            <a:ext cx="9036051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6" tIns="45709" rIns="91416" bIns="45709">
            <a:spAutoFit/>
          </a:bodyPr>
          <a:lstStyle>
            <a:lvl1pPr defTabSz="1300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1300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1300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1300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1300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000" i="1" baseline="30000">
                <a:solidFill>
                  <a:srgbClr val="000000"/>
                </a:solidFill>
                <a:latin typeface="+mn-lt"/>
                <a:sym typeface="Helvetica Light" charset="0"/>
              </a:rPr>
              <a:t>1</a:t>
            </a:r>
            <a:r>
              <a:rPr lang="it-IT" altLang="it-IT" sz="1000" i="1">
                <a:solidFill>
                  <a:srgbClr val="000000"/>
                </a:solidFill>
                <a:latin typeface="+mn-lt"/>
                <a:sym typeface="Helvetica Light" charset="0"/>
              </a:rPr>
              <a:t>Dowson et al. </a:t>
            </a:r>
            <a:r>
              <a:rPr lang="it-IT" altLang="it-IT" sz="1000" i="1" dirty="0" err="1">
                <a:solidFill>
                  <a:srgbClr val="000000"/>
                </a:solidFill>
                <a:latin typeface="+mn-lt"/>
                <a:sym typeface="Helvetica Light" charset="0"/>
              </a:rPr>
              <a:t>Int</a:t>
            </a:r>
            <a:r>
              <a:rPr lang="it-IT" altLang="it-IT" sz="1000" i="1" dirty="0">
                <a:solidFill>
                  <a:srgbClr val="000000"/>
                </a:solidFill>
                <a:latin typeface="+mn-lt"/>
                <a:sym typeface="Helvetica Light" charset="0"/>
              </a:rPr>
              <a:t> </a:t>
            </a:r>
            <a:r>
              <a:rPr lang="it-IT" altLang="it-IT" sz="1000" i="1" dirty="0" err="1">
                <a:solidFill>
                  <a:srgbClr val="000000"/>
                </a:solidFill>
                <a:latin typeface="+mn-lt"/>
                <a:sym typeface="Helvetica Light" charset="0"/>
              </a:rPr>
              <a:t>J</a:t>
            </a:r>
            <a:r>
              <a:rPr lang="it-IT" altLang="it-IT" sz="1000" i="1" dirty="0">
                <a:solidFill>
                  <a:srgbClr val="000000"/>
                </a:solidFill>
                <a:latin typeface="+mn-lt"/>
                <a:sym typeface="Helvetica Light" charset="0"/>
              </a:rPr>
              <a:t> Cl </a:t>
            </a:r>
            <a:r>
              <a:rPr lang="it-IT" altLang="it-IT" sz="1000" i="1" dirty="0" err="1">
                <a:solidFill>
                  <a:srgbClr val="000000"/>
                </a:solidFill>
                <a:latin typeface="+mn-lt"/>
                <a:sym typeface="Helvetica Light" charset="0"/>
              </a:rPr>
              <a:t>Prac</a:t>
            </a:r>
            <a:r>
              <a:rPr lang="it-IT" altLang="it-IT" sz="1000" i="1" dirty="0">
                <a:solidFill>
                  <a:srgbClr val="000000"/>
                </a:solidFill>
                <a:latin typeface="+mn-lt"/>
                <a:sym typeface="Helvetica Light" charset="0"/>
              </a:rPr>
              <a:t> 2003: 57;573-6. </a:t>
            </a:r>
            <a:r>
              <a:rPr lang="it-IT" altLang="it-IT" sz="1000" i="1" baseline="30000" dirty="0">
                <a:solidFill>
                  <a:srgbClr val="000000"/>
                </a:solidFill>
                <a:latin typeface="+mn-lt"/>
                <a:sym typeface="Helvetica Light" charset="0"/>
              </a:rPr>
              <a:t>2</a:t>
            </a:r>
            <a:r>
              <a:rPr lang="it-IT" altLang="it-IT" sz="1000" i="1" dirty="0">
                <a:solidFill>
                  <a:srgbClr val="000000"/>
                </a:solidFill>
                <a:latin typeface="+mn-lt"/>
                <a:sym typeface="Helvetica Light" charset="0"/>
              </a:rPr>
              <a:t>Marquez-Contreras et al. Res </a:t>
            </a:r>
            <a:r>
              <a:rPr lang="it-IT" altLang="it-IT" sz="1000" i="1" dirty="0" err="1">
                <a:solidFill>
                  <a:srgbClr val="000000"/>
                </a:solidFill>
                <a:latin typeface="+mn-lt"/>
                <a:sym typeface="Helvetica Light" charset="0"/>
              </a:rPr>
              <a:t>Opin</a:t>
            </a:r>
            <a:r>
              <a:rPr lang="it-IT" altLang="it-IT" sz="1000" i="1" dirty="0">
                <a:solidFill>
                  <a:srgbClr val="000000"/>
                </a:solidFill>
                <a:latin typeface="+mn-lt"/>
                <a:sym typeface="Helvetica Light" charset="0"/>
              </a:rPr>
              <a:t>. 2008 ; 24: 569-76</a:t>
            </a:r>
            <a:endParaRPr lang="en-US" altLang="it-IT" sz="1000" i="1" dirty="0">
              <a:solidFill>
                <a:srgbClr val="000000"/>
              </a:solidFill>
              <a:latin typeface="+mn-lt"/>
              <a:sym typeface="Helvetica Light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49903" y="179881"/>
            <a:ext cx="8926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C00000"/>
                </a:solidFill>
              </a:rPr>
              <a:t>FILM OROSOLUBILE</a:t>
            </a:r>
            <a:endParaRPr lang="it-IT" b="1" dirty="0">
              <a:solidFill>
                <a:srgbClr val="C00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482" y="4405746"/>
            <a:ext cx="4382078" cy="196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55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49903" y="179881"/>
            <a:ext cx="8926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C00000"/>
                </a:solidFill>
              </a:rPr>
              <a:t>FILM OROSOLUBILE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74951" y="984351"/>
            <a:ext cx="8994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5"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defRPr/>
            </a:pPr>
            <a:r>
              <a:rPr lang="it-IT" b="1" dirty="0" smtClean="0"/>
              <a:t>4 su 5 pazienti preferiscono dunque la formulazione </a:t>
            </a:r>
            <a:r>
              <a:rPr lang="it-IT" b="1" dirty="0" err="1" smtClean="0"/>
              <a:t>orodispersibile</a:t>
            </a:r>
            <a:r>
              <a:rPr lang="it-IT" b="1" dirty="0" smtClean="0"/>
              <a:t> </a:t>
            </a:r>
          </a:p>
          <a:p>
            <a:pPr marL="15875"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defRPr/>
            </a:pPr>
            <a:r>
              <a:rPr lang="it-IT" dirty="0" smtClean="0"/>
              <a:t>alle forme tradizionali in compresse solide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-67457" y="6304002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i="1" dirty="0" err="1" smtClean="0"/>
              <a:t>Kathpalia</a:t>
            </a:r>
            <a:r>
              <a:rPr lang="it-IT" sz="1000" i="1" dirty="0" smtClean="0"/>
              <a:t> H, et al. An </a:t>
            </a:r>
            <a:r>
              <a:rPr lang="it-IT" sz="1000" i="1" dirty="0" err="1" smtClean="0"/>
              <a:t>introduction</a:t>
            </a:r>
            <a:r>
              <a:rPr lang="it-IT" sz="1000" i="1" dirty="0" smtClean="0"/>
              <a:t> to fast </a:t>
            </a:r>
            <a:r>
              <a:rPr lang="it-IT" sz="1000" i="1" dirty="0" err="1" smtClean="0"/>
              <a:t>dissolving</a:t>
            </a:r>
            <a:r>
              <a:rPr lang="it-IT" sz="1000" i="1" dirty="0" smtClean="0"/>
              <a:t> </a:t>
            </a:r>
            <a:r>
              <a:rPr lang="it-IT" sz="1000" i="1" dirty="0" err="1" smtClean="0"/>
              <a:t>oral</a:t>
            </a:r>
            <a:r>
              <a:rPr lang="it-IT" sz="1000" i="1" dirty="0" smtClean="0"/>
              <a:t> </a:t>
            </a:r>
            <a:r>
              <a:rPr lang="it-IT" sz="1000" i="1" dirty="0" err="1" smtClean="0"/>
              <a:t>thin</a:t>
            </a:r>
            <a:r>
              <a:rPr lang="it-IT" sz="1000" i="1" dirty="0" smtClean="0"/>
              <a:t> film </a:t>
            </a:r>
            <a:r>
              <a:rPr lang="it-IT" sz="1000" i="1" dirty="0" err="1" smtClean="0"/>
              <a:t>drug</a:t>
            </a:r>
            <a:r>
              <a:rPr lang="it-IT" sz="1000" i="1" dirty="0" smtClean="0"/>
              <a:t> delivery </a:t>
            </a:r>
            <a:r>
              <a:rPr lang="it-IT" sz="1000" i="1" dirty="0" err="1" smtClean="0"/>
              <a:t>systems</a:t>
            </a:r>
            <a:r>
              <a:rPr lang="it-IT" sz="1000" i="1" dirty="0" smtClean="0"/>
              <a:t>: a </a:t>
            </a:r>
            <a:r>
              <a:rPr lang="it-IT" sz="1000" i="1" dirty="0" err="1" smtClean="0"/>
              <a:t>review</a:t>
            </a:r>
            <a:r>
              <a:rPr lang="it-IT" sz="1000" i="1" dirty="0" smtClean="0"/>
              <a:t>. </a:t>
            </a:r>
            <a:r>
              <a:rPr lang="it-IT" sz="1000" i="1" dirty="0" err="1" smtClean="0"/>
              <a:t>Curr</a:t>
            </a:r>
            <a:r>
              <a:rPr lang="it-IT" sz="1000" i="1" dirty="0" smtClean="0"/>
              <a:t> </a:t>
            </a:r>
            <a:r>
              <a:rPr lang="it-IT" sz="1000" i="1" dirty="0" err="1" smtClean="0"/>
              <a:t>Drug</a:t>
            </a:r>
            <a:r>
              <a:rPr lang="it-IT" sz="1000" i="1" dirty="0" smtClean="0"/>
              <a:t> </a:t>
            </a:r>
            <a:r>
              <a:rPr lang="it-IT" sz="1000" i="1" dirty="0" err="1" smtClean="0"/>
              <a:t>Deliver</a:t>
            </a:r>
            <a:r>
              <a:rPr lang="it-IT" sz="1000" i="1" dirty="0" smtClean="0"/>
              <a:t>. 2013;10(6): 667-684.</a:t>
            </a:r>
          </a:p>
          <a:p>
            <a:r>
              <a:rPr lang="it-IT" sz="1000" i="1" dirty="0" smtClean="0"/>
              <a:t>Radicioni M et al. </a:t>
            </a:r>
            <a:r>
              <a:rPr lang="it-IT" sz="1000" i="1" dirty="0" err="1" smtClean="0"/>
              <a:t>Bioequivalence</a:t>
            </a:r>
            <a:r>
              <a:rPr lang="it-IT" sz="1000" i="1" dirty="0" smtClean="0"/>
              <a:t> </a:t>
            </a:r>
            <a:r>
              <a:rPr lang="it-IT" sz="1000" i="1" dirty="0" err="1" smtClean="0"/>
              <a:t>study</a:t>
            </a:r>
            <a:r>
              <a:rPr lang="it-IT" sz="1000" i="1" dirty="0" smtClean="0"/>
              <a:t> of a new </a:t>
            </a:r>
            <a:r>
              <a:rPr lang="it-IT" sz="1000" i="1" dirty="0" err="1" smtClean="0"/>
              <a:t>sildenafil</a:t>
            </a:r>
            <a:r>
              <a:rPr lang="it-IT" sz="1000" i="1" dirty="0" smtClean="0"/>
              <a:t> 100 mg </a:t>
            </a:r>
            <a:r>
              <a:rPr lang="it-IT" sz="1000" i="1" dirty="0" err="1" smtClean="0"/>
              <a:t>orodispersible</a:t>
            </a:r>
            <a:r>
              <a:rPr lang="it-IT" sz="1000" i="1" dirty="0" smtClean="0"/>
              <a:t> film </a:t>
            </a:r>
            <a:r>
              <a:rPr lang="it-IT" sz="1000" i="1" dirty="0" err="1" smtClean="0"/>
              <a:t>compared</a:t>
            </a:r>
            <a:r>
              <a:rPr lang="it-IT" sz="1000" i="1" dirty="0" smtClean="0"/>
              <a:t> to the </a:t>
            </a:r>
            <a:r>
              <a:rPr lang="it-IT" sz="1000" i="1" dirty="0" err="1" smtClean="0"/>
              <a:t>conventional</a:t>
            </a:r>
            <a:r>
              <a:rPr lang="it-IT" sz="1000" i="1" dirty="0" smtClean="0"/>
              <a:t> film-</a:t>
            </a:r>
            <a:r>
              <a:rPr lang="it-IT" sz="1000" i="1" dirty="0" err="1" smtClean="0"/>
              <a:t>coated</a:t>
            </a:r>
            <a:r>
              <a:rPr lang="it-IT" sz="1000" i="1" dirty="0" smtClean="0"/>
              <a:t> 100 mg </a:t>
            </a:r>
            <a:r>
              <a:rPr lang="it-IT" sz="1000" i="1" dirty="0" err="1" smtClean="0"/>
              <a:t>tablet</a:t>
            </a:r>
            <a:r>
              <a:rPr lang="it-IT" sz="1000" i="1" dirty="0" smtClean="0"/>
              <a:t> </a:t>
            </a:r>
            <a:r>
              <a:rPr lang="it-IT" sz="1000" i="1" dirty="0" err="1" smtClean="0"/>
              <a:t>administered</a:t>
            </a:r>
            <a:r>
              <a:rPr lang="it-IT" sz="1000" i="1" dirty="0" smtClean="0"/>
              <a:t> to </a:t>
            </a:r>
            <a:r>
              <a:rPr lang="it-IT" sz="1000" i="1" dirty="0" err="1" smtClean="0"/>
              <a:t>healthy</a:t>
            </a:r>
            <a:r>
              <a:rPr lang="it-IT" sz="1000" i="1" dirty="0" smtClean="0"/>
              <a:t> male </a:t>
            </a:r>
            <a:r>
              <a:rPr lang="it-IT" sz="1000" i="1" dirty="0" err="1" smtClean="0"/>
              <a:t>volunteers</a:t>
            </a:r>
            <a:r>
              <a:rPr lang="it-IT" sz="1000" i="1" dirty="0" smtClean="0"/>
              <a:t>. </a:t>
            </a:r>
            <a:r>
              <a:rPr lang="it-IT" sz="1000" i="1" dirty="0" err="1" smtClean="0"/>
              <a:t>Drug</a:t>
            </a:r>
            <a:r>
              <a:rPr lang="it-IT" sz="1000" i="1" dirty="0" smtClean="0"/>
              <a:t> Design, </a:t>
            </a:r>
            <a:r>
              <a:rPr lang="it-IT" sz="1000" i="1" dirty="0" err="1" smtClean="0"/>
              <a:t>development</a:t>
            </a:r>
            <a:r>
              <a:rPr lang="it-IT" sz="1000" i="1" dirty="0" smtClean="0"/>
              <a:t> and </a:t>
            </a:r>
            <a:r>
              <a:rPr lang="it-IT" sz="1000" i="1" dirty="0" err="1" smtClean="0"/>
              <a:t>therapy</a:t>
            </a:r>
            <a:r>
              <a:rPr lang="it-IT" sz="1000" i="1" dirty="0" smtClean="0"/>
              <a:t> 2017:11 1183-1192</a:t>
            </a:r>
            <a:endParaRPr lang="it-IT" sz="1000" i="1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207751" y="2279642"/>
            <a:ext cx="44054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it-IT" b="1" dirty="0" err="1" smtClean="0"/>
              <a:t>Compliance</a:t>
            </a:r>
            <a:r>
              <a:rPr lang="it-IT" b="1" dirty="0" smtClean="0"/>
              <a:t>: </a:t>
            </a:r>
            <a:r>
              <a:rPr lang="it-IT" dirty="0" smtClean="0"/>
              <a:t>notevolmente migliorata dalla facilità di assunzione</a:t>
            </a:r>
          </a:p>
          <a:p>
            <a:pPr marL="285750" indent="-285750">
              <a:buFont typeface="Arial" charset="0"/>
              <a:buChar char="•"/>
            </a:pPr>
            <a:endParaRPr lang="it-IT" dirty="0"/>
          </a:p>
          <a:p>
            <a:pPr marL="285750" indent="-285750">
              <a:buFont typeface="Arial" charset="0"/>
              <a:buChar char="•"/>
            </a:pPr>
            <a:r>
              <a:rPr lang="it-IT" b="1" dirty="0" err="1" smtClean="0"/>
              <a:t>Palatabilità</a:t>
            </a:r>
            <a:r>
              <a:rPr lang="it-IT" dirty="0" smtClean="0"/>
              <a:t>: la formulazione </a:t>
            </a:r>
            <a:r>
              <a:rPr lang="it-IT" dirty="0" err="1" smtClean="0"/>
              <a:t>orodispersibile</a:t>
            </a:r>
            <a:r>
              <a:rPr lang="it-IT" dirty="0" smtClean="0"/>
              <a:t> consente di aggiungere eccipienti dal sapore gradevole</a:t>
            </a:r>
          </a:p>
          <a:p>
            <a:pPr marL="285750" indent="-285750">
              <a:buFont typeface="Arial" charset="0"/>
              <a:buChar char="•"/>
            </a:pPr>
            <a:endParaRPr lang="it-IT" dirty="0" smtClean="0"/>
          </a:p>
          <a:p>
            <a:pPr marL="285750" indent="-285750">
              <a:buFont typeface="Arial" charset="0"/>
              <a:buChar char="•"/>
            </a:pPr>
            <a:r>
              <a:rPr lang="it-IT" b="1" dirty="0" smtClean="0"/>
              <a:t>Praticità di trasporto</a:t>
            </a:r>
            <a:r>
              <a:rPr lang="it-IT" dirty="0" smtClean="0"/>
              <a:t>: confezionamento sottile, tascabile, pronto all’uso</a:t>
            </a:r>
          </a:p>
          <a:p>
            <a:pPr marL="285750" indent="-285750">
              <a:buFont typeface="Arial" charset="0"/>
              <a:buChar char="•"/>
            </a:pPr>
            <a:endParaRPr lang="it-IT" dirty="0" smtClean="0"/>
          </a:p>
          <a:p>
            <a:pPr marL="285750" indent="-285750">
              <a:buFont typeface="Arial" charset="0"/>
              <a:buChar char="•"/>
            </a:pPr>
            <a:r>
              <a:rPr lang="it-IT" b="1" dirty="0" smtClean="0"/>
              <a:t>Discrezione</a:t>
            </a:r>
            <a:r>
              <a:rPr lang="it-IT" dirty="0" smtClean="0"/>
              <a:t>: gesto molto meno evidente rispetto alla assunzione di una compressa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5585418" y="4135206"/>
            <a:ext cx="2395556" cy="1972404"/>
            <a:chOff x="16547657" y="6574561"/>
            <a:chExt cx="4272527" cy="2840328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547657" y="6574561"/>
              <a:ext cx="4272527" cy="284032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921489" y="7226550"/>
              <a:ext cx="951584" cy="102929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6643" y="1827074"/>
            <a:ext cx="3093105" cy="2245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9342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257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773654"/>
              </p:ext>
            </p:extLst>
          </p:nvPr>
        </p:nvGraphicFramePr>
        <p:xfrm>
          <a:off x="71603" y="43291"/>
          <a:ext cx="5174931" cy="3950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Photo Editor Photo" r:id="rId4" imgW="5714286" imgH="4361905" progId="">
                  <p:embed/>
                </p:oleObj>
              </mc:Choice>
              <mc:Fallback>
                <p:oleObj name="Photo Editor Photo" r:id="rId4" imgW="5714286" imgH="4361905" progId="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03" y="43291"/>
                        <a:ext cx="5174931" cy="39502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46534" y="1789357"/>
            <a:ext cx="3897466" cy="511309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926499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49903" y="179881"/>
            <a:ext cx="8926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C00000"/>
                </a:solidFill>
              </a:rPr>
              <a:t>FILM OROSOLUBILE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74951" y="984351"/>
            <a:ext cx="8994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5"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defRPr/>
            </a:pPr>
            <a:r>
              <a:rPr lang="it-IT" dirty="0" smtClean="0"/>
              <a:t>Dal punto di vista </a:t>
            </a:r>
            <a:r>
              <a:rPr lang="it-IT" b="1" dirty="0" smtClean="0"/>
              <a:t>farmacologico</a:t>
            </a:r>
            <a:r>
              <a:rPr lang="it-IT" dirty="0" smtClean="0"/>
              <a:t> i film </a:t>
            </a:r>
            <a:r>
              <a:rPr lang="it-IT" dirty="0" err="1" smtClean="0"/>
              <a:t>orodispersibili</a:t>
            </a:r>
            <a:r>
              <a:rPr lang="it-IT" dirty="0" smtClean="0"/>
              <a:t> presentano</a:t>
            </a:r>
          </a:p>
          <a:p>
            <a:pPr marL="15875"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defRPr/>
            </a:pPr>
            <a:r>
              <a:rPr lang="it-IT" dirty="0" smtClean="0"/>
              <a:t>caratteristiche notevolmente positive: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-67457" y="64578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i="1" smtClean="0"/>
              <a:t>Radicioni </a:t>
            </a:r>
            <a:r>
              <a:rPr lang="it-IT" sz="1000" i="1" dirty="0" smtClean="0"/>
              <a:t>M et al. </a:t>
            </a:r>
            <a:r>
              <a:rPr lang="it-IT" sz="1000" i="1" dirty="0" err="1" smtClean="0"/>
              <a:t>Bioequivalence</a:t>
            </a:r>
            <a:r>
              <a:rPr lang="it-IT" sz="1000" i="1" dirty="0" smtClean="0"/>
              <a:t> </a:t>
            </a:r>
            <a:r>
              <a:rPr lang="it-IT" sz="1000" i="1" dirty="0" err="1" smtClean="0"/>
              <a:t>study</a:t>
            </a:r>
            <a:r>
              <a:rPr lang="it-IT" sz="1000" i="1" dirty="0" smtClean="0"/>
              <a:t> of a new </a:t>
            </a:r>
            <a:r>
              <a:rPr lang="it-IT" sz="1000" i="1" dirty="0" err="1" smtClean="0"/>
              <a:t>sildenafil</a:t>
            </a:r>
            <a:r>
              <a:rPr lang="it-IT" sz="1000" i="1" dirty="0" smtClean="0"/>
              <a:t> 100 mg </a:t>
            </a:r>
            <a:r>
              <a:rPr lang="it-IT" sz="1000" i="1" dirty="0" err="1" smtClean="0"/>
              <a:t>orodispersible</a:t>
            </a:r>
            <a:r>
              <a:rPr lang="it-IT" sz="1000" i="1" dirty="0" smtClean="0"/>
              <a:t> film </a:t>
            </a:r>
            <a:r>
              <a:rPr lang="it-IT" sz="1000" i="1" dirty="0" err="1" smtClean="0"/>
              <a:t>compared</a:t>
            </a:r>
            <a:r>
              <a:rPr lang="it-IT" sz="1000" i="1" dirty="0" smtClean="0"/>
              <a:t> to the </a:t>
            </a:r>
            <a:r>
              <a:rPr lang="it-IT" sz="1000" i="1" dirty="0" err="1" smtClean="0"/>
              <a:t>conventional</a:t>
            </a:r>
            <a:r>
              <a:rPr lang="it-IT" sz="1000" i="1" dirty="0" smtClean="0"/>
              <a:t> film-</a:t>
            </a:r>
            <a:r>
              <a:rPr lang="it-IT" sz="1000" i="1" dirty="0" err="1" smtClean="0"/>
              <a:t>coated</a:t>
            </a:r>
            <a:r>
              <a:rPr lang="it-IT" sz="1000" i="1" dirty="0" smtClean="0"/>
              <a:t> 100 mg </a:t>
            </a:r>
            <a:r>
              <a:rPr lang="it-IT" sz="1000" i="1" dirty="0" err="1" smtClean="0"/>
              <a:t>tablet</a:t>
            </a:r>
            <a:r>
              <a:rPr lang="it-IT" sz="1000" i="1" dirty="0" smtClean="0"/>
              <a:t> </a:t>
            </a:r>
            <a:r>
              <a:rPr lang="it-IT" sz="1000" i="1" dirty="0" err="1" smtClean="0"/>
              <a:t>administered</a:t>
            </a:r>
            <a:r>
              <a:rPr lang="it-IT" sz="1000" i="1" dirty="0" smtClean="0"/>
              <a:t> to </a:t>
            </a:r>
            <a:r>
              <a:rPr lang="it-IT" sz="1000" i="1" dirty="0" err="1" smtClean="0"/>
              <a:t>healthy</a:t>
            </a:r>
            <a:r>
              <a:rPr lang="it-IT" sz="1000" i="1" dirty="0" smtClean="0"/>
              <a:t> male </a:t>
            </a:r>
            <a:r>
              <a:rPr lang="it-IT" sz="1000" i="1" dirty="0" err="1" smtClean="0"/>
              <a:t>volunteers</a:t>
            </a:r>
            <a:r>
              <a:rPr lang="it-IT" sz="1000" i="1" dirty="0" smtClean="0"/>
              <a:t>. </a:t>
            </a:r>
            <a:r>
              <a:rPr lang="it-IT" sz="1000" i="1" dirty="0" err="1" smtClean="0"/>
              <a:t>Drug</a:t>
            </a:r>
            <a:r>
              <a:rPr lang="it-IT" sz="1000" i="1" dirty="0" smtClean="0"/>
              <a:t> Design, </a:t>
            </a:r>
            <a:r>
              <a:rPr lang="it-IT" sz="1000" i="1" dirty="0" err="1" smtClean="0"/>
              <a:t>development</a:t>
            </a:r>
            <a:r>
              <a:rPr lang="it-IT" sz="1000" i="1" dirty="0" smtClean="0"/>
              <a:t> and </a:t>
            </a:r>
            <a:r>
              <a:rPr lang="it-IT" sz="1000" i="1" dirty="0" err="1" smtClean="0"/>
              <a:t>therapy</a:t>
            </a:r>
            <a:r>
              <a:rPr lang="it-IT" sz="1000" i="1" dirty="0" smtClean="0"/>
              <a:t> 2017:11 1183-1192</a:t>
            </a:r>
            <a:endParaRPr lang="it-IT" sz="1000" i="1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74951" y="1850377"/>
            <a:ext cx="354960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it-IT" b="1" dirty="0" smtClean="0"/>
              <a:t>Biodisponibilità: </a:t>
            </a:r>
            <a:r>
              <a:rPr lang="it-IT" dirty="0" smtClean="0"/>
              <a:t>l’assorbimento avviene direttamente tramite le mucose, bypassando il circolo epatico</a:t>
            </a:r>
          </a:p>
          <a:p>
            <a:pPr marL="285750" indent="-285750">
              <a:buFont typeface="Arial" charset="0"/>
              <a:buChar char="•"/>
            </a:pPr>
            <a:endParaRPr lang="it-IT" dirty="0"/>
          </a:p>
          <a:p>
            <a:pPr marL="285750" indent="-285750">
              <a:buFont typeface="Arial" charset="0"/>
              <a:buChar char="•"/>
            </a:pPr>
            <a:r>
              <a:rPr lang="it-IT" b="1" dirty="0" smtClean="0"/>
              <a:t>Rapidità d’azione</a:t>
            </a:r>
            <a:r>
              <a:rPr lang="it-IT" dirty="0" smtClean="0"/>
              <a:t>: non essendoci effetto “di primo passaggio” epatico, l’effetto inizia prima</a:t>
            </a:r>
          </a:p>
          <a:p>
            <a:pPr marL="285750" indent="-285750">
              <a:buFont typeface="Arial" charset="0"/>
              <a:buChar char="•"/>
            </a:pPr>
            <a:endParaRPr lang="it-IT" dirty="0"/>
          </a:p>
          <a:p>
            <a:pPr marL="285750" indent="-285750">
              <a:buFont typeface="Arial" charset="0"/>
              <a:buChar char="•"/>
            </a:pPr>
            <a:r>
              <a:rPr lang="it-IT" b="1" dirty="0" err="1" smtClean="0"/>
              <a:t>Bioequivalenza</a:t>
            </a:r>
            <a:r>
              <a:rPr lang="it-IT" dirty="0" smtClean="0"/>
              <a:t>: la nuova formulazione non presenta alcuna differenza farmacocinetica peggiorativa rispetto alle compresse</a:t>
            </a:r>
          </a:p>
        </p:txBody>
      </p:sp>
      <p:grpSp>
        <p:nvGrpSpPr>
          <p:cNvPr id="13" name="Gruppo 12"/>
          <p:cNvGrpSpPr/>
          <p:nvPr/>
        </p:nvGrpSpPr>
        <p:grpSpPr>
          <a:xfrm>
            <a:off x="3763108" y="1973485"/>
            <a:ext cx="5189563" cy="3847210"/>
            <a:chOff x="3763108" y="1973485"/>
            <a:chExt cx="5189563" cy="3847210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87202" y="1973485"/>
              <a:ext cx="4965469" cy="3724102"/>
            </a:xfrm>
            <a:prstGeom prst="rect">
              <a:avLst/>
            </a:prstGeom>
          </p:spPr>
        </p:pic>
        <p:sp>
          <p:nvSpPr>
            <p:cNvPr id="11" name="Rettangolo 10"/>
            <p:cNvSpPr/>
            <p:nvPr/>
          </p:nvSpPr>
          <p:spPr>
            <a:xfrm>
              <a:off x="3987202" y="1973485"/>
              <a:ext cx="1698703" cy="5037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11"/>
            <p:cNvSpPr/>
            <p:nvPr/>
          </p:nvSpPr>
          <p:spPr>
            <a:xfrm>
              <a:off x="3763108" y="4745353"/>
              <a:ext cx="1283678" cy="10753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96003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850" y="1756988"/>
            <a:ext cx="4940300" cy="3485981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124229" y="5586153"/>
            <a:ext cx="8853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it-IT" b="1" dirty="0" smtClean="0"/>
              <a:t>Studio randomizzato open-</a:t>
            </a:r>
            <a:r>
              <a:rPr lang="it-IT" b="1" dirty="0" err="1" smtClean="0"/>
              <a:t>label</a:t>
            </a:r>
            <a:r>
              <a:rPr lang="it-IT" b="1" dirty="0" smtClean="0"/>
              <a:t> </a:t>
            </a:r>
            <a:r>
              <a:rPr lang="it-IT" dirty="0" smtClean="0"/>
              <a:t>su </a:t>
            </a:r>
            <a:r>
              <a:rPr lang="it-IT" b="1" dirty="0" smtClean="0"/>
              <a:t>18 volontari </a:t>
            </a:r>
            <a:r>
              <a:rPr lang="it-IT" dirty="0" smtClean="0"/>
              <a:t>per </a:t>
            </a:r>
            <a:r>
              <a:rPr lang="it-IT" b="1" dirty="0" smtClean="0"/>
              <a:t>confrontare due formulazioni orosolubili e la formulazione in compresse </a:t>
            </a:r>
            <a:r>
              <a:rPr lang="it-IT" dirty="0" smtClean="0"/>
              <a:t>di </a:t>
            </a:r>
            <a:r>
              <a:rPr lang="it-IT" b="1" dirty="0" err="1" smtClean="0"/>
              <a:t>sildenafil</a:t>
            </a:r>
            <a:r>
              <a:rPr lang="it-IT" b="1" dirty="0" smtClean="0"/>
              <a:t> citrato da 100 mg 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/>
              <a:t>Il confronto statistico fra le AUC e le </a:t>
            </a:r>
            <a:r>
              <a:rPr lang="it-IT" dirty="0" err="1" smtClean="0"/>
              <a:t>Cmax</a:t>
            </a:r>
            <a:r>
              <a:rPr lang="it-IT" dirty="0" smtClean="0"/>
              <a:t> hanno dimostrato la </a:t>
            </a:r>
            <a:r>
              <a:rPr lang="it-IT" b="1" dirty="0" err="1" smtClean="0"/>
              <a:t>bioequivalenza</a:t>
            </a:r>
            <a:r>
              <a:rPr lang="it-IT" b="1" dirty="0" smtClean="0"/>
              <a:t> assoluta </a:t>
            </a:r>
            <a:r>
              <a:rPr lang="it-IT" dirty="0" smtClean="0"/>
              <a:t>fra le compresse e i film </a:t>
            </a:r>
            <a:r>
              <a:rPr lang="it-IT" dirty="0" err="1" smtClean="0"/>
              <a:t>orodispersibili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0" y="0"/>
            <a:ext cx="897774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b="1" dirty="0" smtClean="0"/>
              <a:t>Bioequivalence of 2 formulations of Sildenafil Oral Soluble Film 100 mg and sildenafil citrate (Viagra) 100 mg oral tablets in healthy male volunteers</a:t>
            </a:r>
          </a:p>
          <a:p>
            <a:pPr algn="just"/>
            <a:r>
              <a:rPr lang="en-GB" sz="1400" dirty="0" smtClean="0"/>
              <a:t>Eric </a:t>
            </a:r>
            <a:r>
              <a:rPr lang="en-GB" sz="1400" dirty="0" err="1" smtClean="0"/>
              <a:t>Dadey</a:t>
            </a:r>
            <a:r>
              <a:rPr lang="en-GB" sz="1400" dirty="0" smtClean="0"/>
              <a:t>, </a:t>
            </a:r>
            <a:r>
              <a:rPr lang="it-IT" sz="1400" dirty="0" err="1"/>
              <a:t>MonoSol</a:t>
            </a:r>
            <a:r>
              <a:rPr lang="it-IT" sz="1400" dirty="0"/>
              <a:t> </a:t>
            </a:r>
            <a:r>
              <a:rPr lang="it-IT" sz="1400" dirty="0" err="1"/>
              <a:t>Rx</a:t>
            </a:r>
            <a:r>
              <a:rPr lang="it-IT" sz="1400" dirty="0"/>
              <a:t>, LLC, Warren, </a:t>
            </a:r>
            <a:r>
              <a:rPr lang="it-IT" sz="1400" dirty="0" smtClean="0"/>
              <a:t>NJ – USA</a:t>
            </a:r>
          </a:p>
          <a:p>
            <a:pPr algn="just"/>
            <a:r>
              <a:rPr lang="it-IT" sz="1400" i="1" dirty="0"/>
              <a:t>American Journal of </a:t>
            </a:r>
            <a:r>
              <a:rPr lang="it-IT" sz="1400" i="1" dirty="0" err="1"/>
              <a:t>Therapeutics</a:t>
            </a:r>
            <a:r>
              <a:rPr lang="it-IT" sz="1400" i="1" dirty="0"/>
              <a:t> 0, 1–8 (2015)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187655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167" y="1910241"/>
            <a:ext cx="5237018" cy="2793525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3766"/>
            <a:ext cx="9144000" cy="419652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16379" y="5536277"/>
            <a:ext cx="8861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it-IT" b="1" dirty="0" smtClean="0"/>
              <a:t>Studio randomizzato open </a:t>
            </a:r>
            <a:r>
              <a:rPr lang="it-IT" b="1" dirty="0" err="1" smtClean="0"/>
              <a:t>label</a:t>
            </a:r>
            <a:r>
              <a:rPr lang="it-IT" b="1" dirty="0" smtClean="0"/>
              <a:t> </a:t>
            </a:r>
            <a:r>
              <a:rPr lang="it-IT" dirty="0" smtClean="0"/>
              <a:t>su </a:t>
            </a:r>
            <a:r>
              <a:rPr lang="it-IT" b="1" dirty="0" smtClean="0"/>
              <a:t>53 volontari </a:t>
            </a:r>
            <a:r>
              <a:rPr lang="it-IT" dirty="0" smtClean="0"/>
              <a:t>per confrontare la </a:t>
            </a:r>
            <a:r>
              <a:rPr lang="it-IT" b="1" dirty="0" smtClean="0"/>
              <a:t>formulazione </a:t>
            </a:r>
            <a:r>
              <a:rPr lang="it-IT" b="1" dirty="0" err="1" smtClean="0"/>
              <a:t>orodispersibile</a:t>
            </a:r>
            <a:r>
              <a:rPr lang="it-IT" b="1" dirty="0" smtClean="0"/>
              <a:t> vs compresse </a:t>
            </a:r>
            <a:r>
              <a:rPr lang="it-IT" dirty="0" smtClean="0"/>
              <a:t>di </a:t>
            </a:r>
            <a:r>
              <a:rPr lang="it-IT" dirty="0" err="1" smtClean="0"/>
              <a:t>sildenafil</a:t>
            </a:r>
            <a:r>
              <a:rPr lang="it-IT" dirty="0" smtClean="0"/>
              <a:t> 100 mg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/>
              <a:t>Nell’arco delle 24 ore le due formulazioni dimostrano un profilo farmacocinetico quasi identico, confermando quindi la </a:t>
            </a:r>
            <a:r>
              <a:rPr lang="it-IT" b="1" dirty="0" err="1" smtClean="0"/>
              <a:t>bioequivalenza</a:t>
            </a:r>
            <a:endParaRPr lang="it-IT" b="1" dirty="0" smtClean="0"/>
          </a:p>
        </p:txBody>
      </p:sp>
      <p:sp>
        <p:nvSpPr>
          <p:cNvPr id="11" name="CasellaDiTesto 10"/>
          <p:cNvSpPr txBox="1"/>
          <p:nvPr/>
        </p:nvSpPr>
        <p:spPr>
          <a:xfrm>
            <a:off x="0" y="0"/>
            <a:ext cx="89777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b="1" dirty="0" smtClean="0"/>
              <a:t>Bioequivalence study of a new sildenafil 100 mg </a:t>
            </a:r>
            <a:r>
              <a:rPr lang="en-GB" sz="2400" b="1" dirty="0" err="1" smtClean="0"/>
              <a:t>orodispersible</a:t>
            </a:r>
            <a:r>
              <a:rPr lang="en-GB" sz="2400" b="1" dirty="0" smtClean="0"/>
              <a:t> film compared to the conventional film-coated 100 mg tablet administered to healthy male volunteers</a:t>
            </a:r>
          </a:p>
          <a:p>
            <a:pPr algn="just"/>
            <a:r>
              <a:rPr lang="en-GB" sz="1400" dirty="0" err="1" smtClean="0"/>
              <a:t>Milko</a:t>
            </a:r>
            <a:r>
              <a:rPr lang="en-GB" sz="1400" dirty="0" smtClean="0"/>
              <a:t> </a:t>
            </a:r>
            <a:r>
              <a:rPr lang="en-GB" sz="1400" dirty="0" err="1" smtClean="0"/>
              <a:t>Radicioni</a:t>
            </a:r>
            <a:r>
              <a:rPr lang="en-GB" sz="1400" dirty="0" smtClean="0"/>
              <a:t>, </a:t>
            </a:r>
            <a:r>
              <a:rPr lang="it-IT" sz="1400" dirty="0" smtClean="0"/>
              <a:t>Cross </a:t>
            </a:r>
            <a:r>
              <a:rPr lang="it-IT" sz="1400" dirty="0" err="1" smtClean="0"/>
              <a:t>Research</a:t>
            </a:r>
            <a:r>
              <a:rPr lang="it-IT" sz="1400" dirty="0" smtClean="0"/>
              <a:t> S.A, </a:t>
            </a:r>
            <a:r>
              <a:rPr lang="it-IT" sz="1400" dirty="0" err="1" smtClean="0"/>
              <a:t>Switzerland</a:t>
            </a:r>
            <a:endParaRPr lang="it-IT" sz="1400" dirty="0" smtClean="0"/>
          </a:p>
          <a:p>
            <a:pPr algn="just"/>
            <a:r>
              <a:rPr lang="it-IT" sz="1400" i="1" dirty="0" err="1" smtClean="0"/>
              <a:t>Drug</a:t>
            </a:r>
            <a:r>
              <a:rPr lang="it-IT" sz="1400" i="1" dirty="0" smtClean="0"/>
              <a:t> design, </a:t>
            </a:r>
            <a:r>
              <a:rPr lang="it-IT" sz="1400" i="1" dirty="0" err="1" smtClean="0"/>
              <a:t>development</a:t>
            </a:r>
            <a:r>
              <a:rPr lang="it-IT" sz="1400" i="1" dirty="0" smtClean="0"/>
              <a:t> and </a:t>
            </a:r>
            <a:r>
              <a:rPr lang="it-IT" sz="1400" i="1" dirty="0" err="1" smtClean="0"/>
              <a:t>therapy</a:t>
            </a:r>
            <a:r>
              <a:rPr lang="it-IT" sz="1400" i="1" dirty="0" smtClean="0"/>
              <a:t> 2017:11 1183-1192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98636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116379" y="5868787"/>
            <a:ext cx="8861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Nuova </a:t>
            </a:r>
            <a:r>
              <a:rPr lang="it-IT" b="1" dirty="0" smtClean="0"/>
              <a:t>metodica di laboratorio </a:t>
            </a:r>
            <a:r>
              <a:rPr lang="it-IT" dirty="0" smtClean="0"/>
              <a:t>che consente di </a:t>
            </a:r>
            <a:r>
              <a:rPr lang="it-IT" b="1" dirty="0" smtClean="0"/>
              <a:t>stimare correttamente in vitro dosaggi equivalenti </a:t>
            </a:r>
            <a:r>
              <a:rPr lang="it-IT" dirty="0" smtClean="0"/>
              <a:t>di </a:t>
            </a:r>
            <a:r>
              <a:rPr lang="it-IT" b="1" dirty="0" smtClean="0"/>
              <a:t>formulazioni diverse </a:t>
            </a:r>
            <a:r>
              <a:rPr lang="it-IT" dirty="0" smtClean="0"/>
              <a:t>di uno stesso farmaco (compresse vs film)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0" y="0"/>
            <a:ext cx="897774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b="1" dirty="0" smtClean="0"/>
              <a:t>A </a:t>
            </a:r>
            <a:r>
              <a:rPr lang="en-GB" sz="2400" b="1" dirty="0" err="1" smtClean="0"/>
              <a:t>biorelevant</a:t>
            </a:r>
            <a:r>
              <a:rPr lang="en-GB" sz="2400" b="1" dirty="0" smtClean="0"/>
              <a:t> in vitro release/permeation system for oral </a:t>
            </a:r>
            <a:r>
              <a:rPr lang="en-GB" sz="2400" b="1" dirty="0" err="1" smtClean="0"/>
              <a:t>transmucosal</a:t>
            </a:r>
            <a:r>
              <a:rPr lang="en-GB" sz="2400" b="1" dirty="0" smtClean="0"/>
              <a:t> dosage forms</a:t>
            </a:r>
          </a:p>
          <a:p>
            <a:pPr algn="just"/>
            <a:r>
              <a:rPr lang="en-GB" sz="1400" dirty="0" err="1" smtClean="0"/>
              <a:t>Poonam</a:t>
            </a:r>
            <a:r>
              <a:rPr lang="en-GB" sz="1400" dirty="0" smtClean="0"/>
              <a:t> </a:t>
            </a:r>
            <a:r>
              <a:rPr lang="en-GB" sz="1400" dirty="0" err="1" smtClean="0"/>
              <a:t>Delvadia</a:t>
            </a:r>
            <a:r>
              <a:rPr lang="en-GB" sz="1400" dirty="0" smtClean="0"/>
              <a:t>, et al. </a:t>
            </a:r>
            <a:r>
              <a:rPr lang="it-IT" sz="1400" dirty="0"/>
              <a:t>Virginia Commonwealth </a:t>
            </a:r>
            <a:r>
              <a:rPr lang="it-IT" sz="1400" dirty="0" err="1"/>
              <a:t>University</a:t>
            </a:r>
            <a:r>
              <a:rPr lang="it-IT" sz="1400" dirty="0" smtClean="0"/>
              <a:t>, USA</a:t>
            </a:r>
          </a:p>
          <a:p>
            <a:pPr algn="just"/>
            <a:r>
              <a:rPr lang="is-IS" sz="1400" i="1" dirty="0"/>
              <a:t>Int J Pharm. 2012 Jul 1;430(1-2):104-13.</a:t>
            </a:r>
            <a:endParaRPr lang="en-GB" sz="1400" i="1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89" y="1678577"/>
            <a:ext cx="3962783" cy="377351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745" y="1521789"/>
            <a:ext cx="3506170" cy="393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8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945178" y="199505"/>
            <a:ext cx="5453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SEMPLICITÀ</a:t>
            </a:r>
          </a:p>
          <a:p>
            <a:pPr algn="ctr"/>
            <a:r>
              <a:rPr lang="it-IT" dirty="0" smtClean="0"/>
              <a:t>Si assume senza bisogno di acqua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1945178" y="3369424"/>
            <a:ext cx="5453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DISCREZIONE</a:t>
            </a:r>
          </a:p>
          <a:p>
            <a:pPr algn="ctr"/>
            <a:r>
              <a:rPr lang="it-IT" dirty="0" smtClean="0"/>
              <a:t>Ripristino di un atto sessuale sano e naturale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831272" y="6073832"/>
            <a:ext cx="7680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PRATICITÀ</a:t>
            </a:r>
          </a:p>
          <a:p>
            <a:pPr algn="ctr"/>
            <a:r>
              <a:rPr lang="it-IT" dirty="0" smtClean="0"/>
              <a:t>Formulazione comodamente trasportabile ma equivalente alla compressa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/>
          <a:srcRect t="37372" b="20785"/>
          <a:stretch/>
        </p:blipFill>
        <p:spPr>
          <a:xfrm>
            <a:off x="250420" y="917171"/>
            <a:ext cx="8343900" cy="2327563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3"/>
          <a:srcRect b="39395"/>
          <a:stretch/>
        </p:blipFill>
        <p:spPr>
          <a:xfrm>
            <a:off x="2596517" y="4140446"/>
            <a:ext cx="4150468" cy="1826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6368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/>
          <a:srcRect b="33846"/>
          <a:stretch/>
        </p:blipFill>
        <p:spPr>
          <a:xfrm>
            <a:off x="671460" y="123093"/>
            <a:ext cx="7847860" cy="6523892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982133" y="338667"/>
            <a:ext cx="3581400" cy="38946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426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4503" y="1009733"/>
            <a:ext cx="8372475" cy="3367087"/>
          </a:xfrm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2700000" algn="ctr" rotWithShape="0">
                    <a:srgbClr val="E0F1F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Aft>
                <a:spcPct val="20000"/>
              </a:spcAft>
              <a:buClr>
                <a:srgbClr val="FF9900"/>
              </a:buClr>
              <a:defRPr/>
            </a:pPr>
            <a:r>
              <a:rPr lang="it-IT" sz="2000" dirty="0">
                <a:latin typeface="Calibri" charset="0"/>
                <a:ea typeface="Calibri" charset="0"/>
                <a:cs typeface="Calibri" charset="0"/>
              </a:rPr>
              <a:t>Trattare le </a:t>
            </a:r>
            <a:r>
              <a:rPr lang="it-IT" sz="2000" b="1" dirty="0">
                <a:latin typeface="Calibri" charset="0"/>
                <a:ea typeface="Calibri" charset="0"/>
                <a:cs typeface="Calibri" charset="0"/>
              </a:rPr>
              <a:t>patologie sottostanti</a:t>
            </a:r>
            <a:r>
              <a:rPr lang="it-IT" sz="2000" dirty="0">
                <a:latin typeface="Calibri" charset="0"/>
                <a:ea typeface="Calibri" charset="0"/>
                <a:cs typeface="Calibri" charset="0"/>
              </a:rPr>
              <a:t>, rimuovere i </a:t>
            </a:r>
            <a:r>
              <a:rPr lang="it-IT" sz="2000" b="1" dirty="0">
                <a:latin typeface="Calibri" charset="0"/>
                <a:ea typeface="Calibri" charset="0"/>
                <a:cs typeface="Calibri" charset="0"/>
              </a:rPr>
              <a:t>fattori di rischio</a:t>
            </a:r>
            <a:r>
              <a:rPr lang="it-IT" sz="2000" dirty="0">
                <a:latin typeface="Calibri" charset="0"/>
                <a:ea typeface="Calibri" charset="0"/>
                <a:cs typeface="Calibri" charset="0"/>
              </a:rPr>
              <a:t>, modificare gli </a:t>
            </a:r>
            <a:r>
              <a:rPr lang="it-IT" sz="2000" b="1" dirty="0">
                <a:latin typeface="Calibri" charset="0"/>
                <a:ea typeface="Calibri" charset="0"/>
                <a:cs typeface="Calibri" charset="0"/>
              </a:rPr>
              <a:t>stili di vita </a:t>
            </a:r>
            <a:r>
              <a:rPr lang="it-IT" sz="2000" dirty="0">
                <a:latin typeface="Calibri" charset="0"/>
                <a:ea typeface="Calibri" charset="0"/>
                <a:cs typeface="Calibri" charset="0"/>
              </a:rPr>
              <a:t>correlati con la DE</a:t>
            </a:r>
          </a:p>
          <a:p>
            <a:pPr eaLnBrk="1" hangingPunct="1">
              <a:spcAft>
                <a:spcPct val="20000"/>
              </a:spcAft>
              <a:buClr>
                <a:srgbClr val="FF9900"/>
              </a:buClr>
              <a:defRPr/>
            </a:pPr>
            <a:r>
              <a:rPr lang="it-IT" sz="2000" dirty="0" smtClean="0">
                <a:latin typeface="Calibri" charset="0"/>
                <a:ea typeface="Calibri" charset="0"/>
                <a:cs typeface="Calibri" charset="0"/>
              </a:rPr>
              <a:t>Conoscere le </a:t>
            </a:r>
            <a:r>
              <a:rPr lang="it-IT" sz="2000" b="1" dirty="0" smtClean="0">
                <a:latin typeface="Calibri" charset="0"/>
                <a:ea typeface="Calibri" charset="0"/>
                <a:cs typeface="Calibri" charset="0"/>
              </a:rPr>
              <a:t>peculiarità di ogni PDE5i </a:t>
            </a:r>
            <a:r>
              <a:rPr lang="it-IT" sz="2000" dirty="0" smtClean="0">
                <a:latin typeface="Calibri" charset="0"/>
                <a:ea typeface="Calibri" charset="0"/>
                <a:cs typeface="Calibri" charset="0"/>
              </a:rPr>
              <a:t>per poter</a:t>
            </a:r>
            <a:r>
              <a:rPr lang="it-IT" sz="2000" b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2000" dirty="0" smtClean="0">
                <a:latin typeface="Calibri" charset="0"/>
                <a:ea typeface="Calibri" charset="0"/>
                <a:cs typeface="Calibri" charset="0"/>
              </a:rPr>
              <a:t>proporre la </a:t>
            </a:r>
            <a:r>
              <a:rPr lang="it-IT" sz="2000" b="1" dirty="0" smtClean="0">
                <a:latin typeface="Calibri" charset="0"/>
                <a:ea typeface="Calibri" charset="0"/>
                <a:cs typeface="Calibri" charset="0"/>
              </a:rPr>
              <a:t>giusta terapia per la giusta tipologia di paziente</a:t>
            </a:r>
          </a:p>
          <a:p>
            <a:pPr eaLnBrk="1" hangingPunct="1">
              <a:spcAft>
                <a:spcPct val="20000"/>
              </a:spcAft>
              <a:buClr>
                <a:srgbClr val="FF9900"/>
              </a:buClr>
              <a:defRPr/>
            </a:pPr>
            <a:r>
              <a:rPr lang="it-IT" sz="2000" b="1" dirty="0" smtClean="0">
                <a:latin typeface="Calibri" charset="0"/>
                <a:ea typeface="Calibri" charset="0"/>
                <a:cs typeface="Calibri" charset="0"/>
              </a:rPr>
              <a:t>Illustrare</a:t>
            </a:r>
            <a:r>
              <a:rPr lang="it-IT" sz="2000" dirty="0" smtClean="0">
                <a:latin typeface="Calibri" charset="0"/>
                <a:ea typeface="Calibri" charset="0"/>
                <a:cs typeface="Calibri" charset="0"/>
              </a:rPr>
              <a:t> dettagliatamente le </a:t>
            </a:r>
            <a:r>
              <a:rPr lang="it-IT" sz="2000" b="1" dirty="0" smtClean="0">
                <a:latin typeface="Calibri" charset="0"/>
                <a:ea typeface="Calibri" charset="0"/>
                <a:cs typeface="Calibri" charset="0"/>
              </a:rPr>
              <a:t>modalità di assunzione</a:t>
            </a:r>
          </a:p>
          <a:p>
            <a:pPr eaLnBrk="1" hangingPunct="1">
              <a:spcAft>
                <a:spcPct val="20000"/>
              </a:spcAft>
              <a:buClr>
                <a:srgbClr val="FF9900"/>
              </a:buClr>
              <a:defRPr/>
            </a:pPr>
            <a:r>
              <a:rPr lang="it-IT" sz="2000" dirty="0">
                <a:latin typeface="Calibri" charset="0"/>
                <a:ea typeface="Calibri" charset="0"/>
                <a:cs typeface="Calibri" charset="0"/>
              </a:rPr>
              <a:t>Utilizzare </a:t>
            </a:r>
            <a:r>
              <a:rPr lang="it-IT" sz="2000" b="1" dirty="0">
                <a:latin typeface="Calibri" charset="0"/>
                <a:ea typeface="Calibri" charset="0"/>
                <a:cs typeface="Calibri" charset="0"/>
              </a:rPr>
              <a:t>dosaggi efficaci</a:t>
            </a:r>
          </a:p>
          <a:p>
            <a:pPr eaLnBrk="1" hangingPunct="1">
              <a:spcAft>
                <a:spcPct val="20000"/>
              </a:spcAft>
              <a:buClr>
                <a:srgbClr val="FF9900"/>
              </a:buClr>
              <a:defRPr/>
            </a:pPr>
            <a:r>
              <a:rPr lang="it-IT" sz="2000" b="1" dirty="0" smtClean="0">
                <a:latin typeface="Calibri" charset="0"/>
                <a:ea typeface="Calibri" charset="0"/>
                <a:cs typeface="Calibri" charset="0"/>
              </a:rPr>
              <a:t>Seguire il paziente </a:t>
            </a:r>
            <a:r>
              <a:rPr lang="it-IT" sz="2000" dirty="0" smtClean="0">
                <a:latin typeface="Calibri" charset="0"/>
                <a:ea typeface="Calibri" charset="0"/>
                <a:cs typeface="Calibri" charset="0"/>
              </a:rPr>
              <a:t>con incontri programmati (</a:t>
            </a:r>
            <a:r>
              <a:rPr lang="it-IT" sz="2000" b="1" dirty="0">
                <a:latin typeface="Calibri" charset="0"/>
                <a:ea typeface="Calibri" charset="0"/>
                <a:cs typeface="Calibri" charset="0"/>
              </a:rPr>
              <a:t>f</a:t>
            </a:r>
            <a:r>
              <a:rPr lang="it-IT" sz="2000" b="1" dirty="0" smtClean="0">
                <a:latin typeface="Calibri" charset="0"/>
                <a:ea typeface="Calibri" charset="0"/>
                <a:cs typeface="Calibri" charset="0"/>
              </a:rPr>
              <a:t>ollow-up</a:t>
            </a:r>
            <a:r>
              <a:rPr lang="it-IT" sz="2000" dirty="0" smtClean="0"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pPr eaLnBrk="1" hangingPunct="1">
              <a:spcAft>
                <a:spcPct val="20000"/>
              </a:spcAft>
              <a:buClr>
                <a:srgbClr val="FF9900"/>
              </a:buClr>
              <a:defRPr/>
            </a:pPr>
            <a:r>
              <a:rPr lang="it-IT" sz="2000" dirty="0" smtClean="0">
                <a:latin typeface="Calibri" charset="0"/>
                <a:ea typeface="Calibri" charset="0"/>
                <a:cs typeface="Calibri" charset="0"/>
              </a:rPr>
              <a:t>Incoraggiare i pazienti a </a:t>
            </a:r>
            <a:r>
              <a:rPr lang="it-IT" sz="2000" b="1" dirty="0" smtClean="0">
                <a:latin typeface="Calibri" charset="0"/>
                <a:ea typeface="Calibri" charset="0"/>
                <a:cs typeface="Calibri" charset="0"/>
              </a:rPr>
              <a:t>non abbandonare prematuramente la terapia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30102"/>
            <a:ext cx="9144000" cy="242789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49903" y="179881"/>
            <a:ext cx="892664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C00000"/>
                </a:solidFill>
              </a:rPr>
              <a:t>Corretta strategia Terapia DE</a:t>
            </a:r>
            <a:endParaRPr lang="it-IT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08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713219" y="179881"/>
            <a:ext cx="3732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C00000"/>
                </a:solidFill>
              </a:rPr>
              <a:t>PDE5i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82445" y="1017601"/>
            <a:ext cx="8994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it-IT" dirty="0" smtClean="0"/>
              <a:t>Fin dalla sua introduzione nel 1998, il </a:t>
            </a:r>
            <a:r>
              <a:rPr lang="it-IT" b="1" dirty="0" err="1" smtClean="0"/>
              <a:t>sildenafil</a:t>
            </a:r>
            <a:r>
              <a:rPr lang="it-IT" b="1" dirty="0" smtClean="0"/>
              <a:t> citrato </a:t>
            </a:r>
            <a:r>
              <a:rPr lang="it-IT" dirty="0" smtClean="0"/>
              <a:t>(</a:t>
            </a:r>
            <a:r>
              <a:rPr lang="it-IT" dirty="0" err="1" smtClean="0"/>
              <a:t>Viagra</a:t>
            </a:r>
            <a:r>
              <a:rPr lang="it-IT" dirty="0" smtClean="0"/>
              <a:t>) ha dimostrato la sua efficacia nel </a:t>
            </a:r>
            <a:r>
              <a:rPr lang="it-IT" b="1" dirty="0" smtClean="0"/>
              <a:t>trattamento della DE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/>
              <a:t>Il meccanismo d’azione consiste nella </a:t>
            </a:r>
            <a:r>
              <a:rPr lang="it-IT" b="1" dirty="0" smtClean="0"/>
              <a:t>inibizione selettiva della PDE5</a:t>
            </a:r>
            <a:endParaRPr lang="it-IT" b="1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304" y="2193876"/>
            <a:ext cx="5516380" cy="3318448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49902" y="5800441"/>
            <a:ext cx="8994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it-IT" dirty="0" smtClean="0"/>
              <a:t>I </a:t>
            </a:r>
            <a:r>
              <a:rPr lang="it-IT" b="1" dirty="0" smtClean="0"/>
              <a:t>PDE5i</a:t>
            </a:r>
            <a:r>
              <a:rPr lang="it-IT" dirty="0" smtClean="0"/>
              <a:t> rappresentano la </a:t>
            </a:r>
            <a:r>
              <a:rPr lang="it-IT" b="1" dirty="0" smtClean="0"/>
              <a:t>prima scelta terapeutica della DE </a:t>
            </a:r>
            <a:r>
              <a:rPr lang="it-IT" dirty="0" smtClean="0"/>
              <a:t>nelle linee guida EAU</a:t>
            </a:r>
            <a:endParaRPr lang="it-IT" b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0" y="64578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i="1" dirty="0" err="1" smtClean="0"/>
              <a:t>Rosen</a:t>
            </a:r>
            <a:r>
              <a:rPr lang="it-IT" sz="1000" i="1" dirty="0" smtClean="0"/>
              <a:t> RC, Fisher WA, </a:t>
            </a:r>
            <a:r>
              <a:rPr lang="it-IT" sz="1000" i="1" dirty="0" err="1" smtClean="0"/>
              <a:t>Eardley</a:t>
            </a:r>
            <a:r>
              <a:rPr lang="it-IT" sz="1000" i="1" dirty="0" smtClean="0"/>
              <a:t> I, et al. The </a:t>
            </a:r>
            <a:r>
              <a:rPr lang="it-IT" sz="1000" i="1" dirty="0" err="1" smtClean="0"/>
              <a:t>multinational</a:t>
            </a:r>
            <a:r>
              <a:rPr lang="it-IT" sz="1000" i="1" dirty="0"/>
              <a:t> </a:t>
            </a:r>
            <a:r>
              <a:rPr lang="it-IT" sz="1000" i="1" dirty="0" err="1" smtClean="0"/>
              <a:t>Men’s</a:t>
            </a:r>
            <a:r>
              <a:rPr lang="it-IT" sz="1000" i="1" dirty="0" smtClean="0"/>
              <a:t> </a:t>
            </a:r>
            <a:r>
              <a:rPr lang="it-IT" sz="1000" i="1" dirty="0" err="1" smtClean="0"/>
              <a:t>Attitudes</a:t>
            </a:r>
            <a:r>
              <a:rPr lang="it-IT" sz="1000" i="1" dirty="0" smtClean="0"/>
              <a:t> to Life </a:t>
            </a:r>
            <a:r>
              <a:rPr lang="it-IT" sz="1000" i="1" dirty="0" err="1" smtClean="0"/>
              <a:t>Events</a:t>
            </a:r>
            <a:r>
              <a:rPr lang="it-IT" sz="1000" i="1" dirty="0" smtClean="0"/>
              <a:t> and </a:t>
            </a:r>
            <a:r>
              <a:rPr lang="it-IT" sz="1000" i="1" dirty="0" err="1" smtClean="0"/>
              <a:t>Sexuality</a:t>
            </a:r>
            <a:r>
              <a:rPr lang="it-IT" sz="1000" i="1" dirty="0" smtClean="0"/>
              <a:t> (MALES) </a:t>
            </a:r>
            <a:r>
              <a:rPr lang="it-IT" sz="1000" i="1" dirty="0" err="1" smtClean="0"/>
              <a:t>study</a:t>
            </a:r>
            <a:r>
              <a:rPr lang="it-IT" sz="1000" i="1" dirty="0" smtClean="0"/>
              <a:t>: I. </a:t>
            </a:r>
            <a:r>
              <a:rPr lang="it-IT" sz="1000" i="1" dirty="0" err="1" smtClean="0"/>
              <a:t>Prevalence</a:t>
            </a:r>
            <a:r>
              <a:rPr lang="it-IT" sz="1000" i="1" dirty="0" smtClean="0"/>
              <a:t> of </a:t>
            </a:r>
            <a:r>
              <a:rPr lang="it-IT" sz="1000" i="1" dirty="0" err="1" smtClean="0"/>
              <a:t>erectile</a:t>
            </a:r>
            <a:r>
              <a:rPr lang="it-IT" sz="1000" i="1" dirty="0" smtClean="0"/>
              <a:t> </a:t>
            </a:r>
            <a:r>
              <a:rPr lang="it-IT" sz="1000" i="1" dirty="0" err="1" smtClean="0"/>
              <a:t>dysfunction</a:t>
            </a:r>
            <a:r>
              <a:rPr lang="it-IT" sz="1000" i="1" dirty="0" smtClean="0"/>
              <a:t> and </a:t>
            </a:r>
            <a:r>
              <a:rPr lang="it-IT" sz="1000" i="1" dirty="0" err="1" smtClean="0"/>
              <a:t>related</a:t>
            </a:r>
            <a:r>
              <a:rPr lang="it-IT" sz="1000" i="1" dirty="0"/>
              <a:t> </a:t>
            </a:r>
            <a:r>
              <a:rPr lang="it-IT" sz="1000" i="1" dirty="0" err="1" smtClean="0"/>
              <a:t>health</a:t>
            </a:r>
            <a:r>
              <a:rPr lang="it-IT" sz="1000" i="1" dirty="0" smtClean="0"/>
              <a:t> </a:t>
            </a:r>
            <a:r>
              <a:rPr lang="it-IT" sz="1000" i="1" dirty="0" err="1" smtClean="0"/>
              <a:t>concerns</a:t>
            </a:r>
            <a:r>
              <a:rPr lang="it-IT" sz="1000" i="1" dirty="0" smtClean="0"/>
              <a:t> in the general </a:t>
            </a:r>
            <a:r>
              <a:rPr lang="it-IT" sz="1000" i="1" dirty="0" err="1" smtClean="0"/>
              <a:t>population</a:t>
            </a:r>
            <a:r>
              <a:rPr lang="it-IT" sz="1000" i="1" dirty="0" smtClean="0"/>
              <a:t>. </a:t>
            </a:r>
            <a:r>
              <a:rPr lang="it-IT" sz="1000" i="1" dirty="0" err="1" smtClean="0"/>
              <a:t>Curr</a:t>
            </a:r>
            <a:r>
              <a:rPr lang="it-IT" sz="1000" i="1" dirty="0" smtClean="0"/>
              <a:t> </a:t>
            </a:r>
            <a:r>
              <a:rPr lang="it-IT" sz="1000" i="1" dirty="0" err="1" smtClean="0"/>
              <a:t>Med</a:t>
            </a:r>
            <a:r>
              <a:rPr lang="it-IT" sz="1000" i="1" dirty="0" smtClean="0"/>
              <a:t> Res </a:t>
            </a:r>
            <a:r>
              <a:rPr lang="it-IT" sz="1000" i="1" dirty="0" err="1" smtClean="0"/>
              <a:t>Opin</a:t>
            </a:r>
            <a:r>
              <a:rPr lang="it-IT" sz="1000" i="1" dirty="0" smtClean="0"/>
              <a:t>. 2004;20:607–617.</a:t>
            </a:r>
            <a:endParaRPr lang="it-IT" sz="1000" i="1" dirty="0"/>
          </a:p>
        </p:txBody>
      </p:sp>
    </p:spTree>
    <p:extLst>
      <p:ext uri="{BB962C8B-B14F-4D97-AF65-F5344CB8AC3E}">
        <p14:creationId xmlns:p14="http://schemas.microsoft.com/office/powerpoint/2010/main" val="167493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922336" y="102393"/>
            <a:ext cx="7058025" cy="4348956"/>
            <a:chOff x="765174" y="273843"/>
            <a:chExt cx="7058025" cy="4348956"/>
          </a:xfrm>
        </p:grpSpPr>
        <p:graphicFrame>
          <p:nvGraphicFramePr>
            <p:cNvPr id="7170" name="Object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057464240"/>
                </p:ext>
              </p:extLst>
            </p:nvPr>
          </p:nvGraphicFramePr>
          <p:xfrm>
            <a:off x="765174" y="273843"/>
            <a:ext cx="7058025" cy="419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0" name="Grafico" r:id="rId3" imgW="7058150" imgH="4191064" progId="MSGraph.Chart.8">
                    <p:embed followColorScheme="full"/>
                  </p:oleObj>
                </mc:Choice>
                <mc:Fallback>
                  <p:oleObj name="Grafico" r:id="rId3" imgW="7058150" imgH="4191064" progId="MSGraph.Chart.8">
                    <p:embed followColorScheme="full"/>
                    <p:pic>
                      <p:nvPicPr>
                        <p:cNvPr id="0" name="Picture 15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5174" y="273843"/>
                          <a:ext cx="7058025" cy="4191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7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74" name="Rectangle 6"/>
            <p:cNvSpPr>
              <a:spLocks noChangeArrowheads="1"/>
            </p:cNvSpPr>
            <p:nvPr/>
          </p:nvSpPr>
          <p:spPr bwMode="auto">
            <a:xfrm>
              <a:off x="1342231" y="4306887"/>
              <a:ext cx="5903912" cy="315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defTabSz="457200" eaLnBrk="0" hangingPunct="0"/>
              <a:r>
                <a:rPr lang="en-US" sz="1400" i="1" dirty="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</a:rPr>
                <a:t>Scott-Levin, </a:t>
              </a:r>
              <a:r>
                <a:rPr lang="en-US" sz="1400" i="1" dirty="0" err="1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</a:rPr>
                <a:t>Diag</a:t>
              </a:r>
              <a:r>
                <a:rPr lang="en-US" sz="1400" i="1" dirty="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</a:rPr>
                <a:t> 6078, Other Disorders of the Penis</a:t>
              </a:r>
              <a:endParaRPr lang="it-IT" sz="1400" i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" name="CasellaDiTesto 1"/>
            <p:cNvSpPr txBox="1"/>
            <p:nvPr/>
          </p:nvSpPr>
          <p:spPr>
            <a:xfrm>
              <a:off x="2008186" y="914401"/>
              <a:ext cx="457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it-IT" b="1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rPr>
                <a:t>DIAGNOSI DI DE 1994-2000</a:t>
              </a:r>
              <a:endParaRPr lang="it-IT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4" name="CasellaDiTesto 3"/>
          <p:cNvSpPr txBox="1"/>
          <p:nvPr/>
        </p:nvSpPr>
        <p:spPr>
          <a:xfrm>
            <a:off x="357188" y="5072063"/>
            <a:ext cx="8529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charset="0"/>
              <a:buChar char="•"/>
            </a:pPr>
            <a:r>
              <a:rPr lang="it-IT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Storicamente, la DE è sempre stata una </a:t>
            </a:r>
            <a:r>
              <a:rPr lang="it-IT" b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patologia “</a:t>
            </a:r>
            <a:r>
              <a:rPr lang="it-IT" b="1" i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difficile da ammettere</a:t>
            </a:r>
            <a:r>
              <a:rPr lang="it-IT" b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” </a:t>
            </a:r>
            <a:r>
              <a:rPr lang="it-IT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per il paziente</a:t>
            </a:r>
          </a:p>
          <a:p>
            <a:pPr marL="285750" indent="-285750" defTabSz="457200">
              <a:buFont typeface="Arial" charset="0"/>
              <a:buChar char="•"/>
            </a:pPr>
            <a:r>
              <a:rPr lang="it-IT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Tuttavia, a partire dalla </a:t>
            </a:r>
            <a:r>
              <a:rPr lang="it-IT" b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commercializzazione del </a:t>
            </a:r>
            <a:r>
              <a:rPr lang="it-IT" b="1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sildenafil</a:t>
            </a:r>
            <a:r>
              <a:rPr lang="it-IT" b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nel 1998</a:t>
            </a:r>
            <a:r>
              <a:rPr lang="it-IT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, questo è stato </a:t>
            </a:r>
            <a:r>
              <a:rPr lang="it-IT" b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prescritto a 23 milioni di pazienti </a:t>
            </a:r>
            <a:r>
              <a:rPr lang="it-IT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nel mondo nei 7 anni successivi</a:t>
            </a:r>
            <a:endParaRPr lang="it-IT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6596390"/>
            <a:ext cx="7086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it-IT" sz="1100" i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Smith-Harrison et al., </a:t>
            </a:r>
            <a:r>
              <a:rPr lang="is-IS" sz="1100" i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Transl Androl Urol 2016;5(2):181-186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90549" y="95030"/>
            <a:ext cx="7572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it-IT" sz="3600" b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TERAPIA DELLA DE oggi</a:t>
            </a:r>
            <a:r>
              <a:rPr lang="mr-IN" sz="3600" b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…</a:t>
            </a:r>
            <a:endParaRPr lang="it-IT" sz="3600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3" name="Diagramma 2"/>
          <p:cNvGraphicFramePr/>
          <p:nvPr>
            <p:extLst>
              <p:ext uri="{D42A27DB-BD31-4B8C-83A1-F6EECF244321}">
                <p14:modId xmlns:p14="http://schemas.microsoft.com/office/powerpoint/2010/main" val="2050708363"/>
              </p:ext>
            </p:extLst>
          </p:nvPr>
        </p:nvGraphicFramePr>
        <p:xfrm>
          <a:off x="366712" y="1082674"/>
          <a:ext cx="8020051" cy="3732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magin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250" y="5156200"/>
            <a:ext cx="1459510" cy="17018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4454" y="5263731"/>
            <a:ext cx="2306638" cy="148283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9"/>
          <a:srcRect t="10552" b="49708"/>
          <a:stretch/>
        </p:blipFill>
        <p:spPr>
          <a:xfrm>
            <a:off x="6411914" y="5537360"/>
            <a:ext cx="2617788" cy="107091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10"/>
          <a:srcRect l="57500" t="66343"/>
          <a:stretch/>
        </p:blipFill>
        <p:spPr>
          <a:xfrm>
            <a:off x="4121499" y="5537360"/>
            <a:ext cx="1980007" cy="88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9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392" t="10265" b="37254"/>
          <a:stretch/>
        </p:blipFill>
        <p:spPr bwMode="auto">
          <a:xfrm>
            <a:off x="0" y="791307"/>
            <a:ext cx="8970962" cy="325047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pic>
        <p:nvPicPr>
          <p:cNvPr id="15364" name="Picture 4" descr="http://www.totalflexblog.com/wp-content/uploads/avanafil-structur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058" y="4005263"/>
            <a:ext cx="3705225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>
            <a:spLocks noChangeArrowheads="1"/>
          </p:cNvSpPr>
          <p:nvPr/>
        </p:nvSpPr>
        <p:spPr bwMode="auto">
          <a:xfrm>
            <a:off x="4485481" y="5084763"/>
            <a:ext cx="9602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it-IT" b="1" smtClean="0">
                <a:latin typeface="Calibri" charset="0"/>
                <a:ea typeface="Calibri" charset="0"/>
                <a:cs typeface="Calibri" charset="0"/>
              </a:rPr>
              <a:t>Avanafil</a:t>
            </a:r>
            <a:endParaRPr lang="en-US" altLang="it-IT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Ovale 2"/>
          <p:cNvSpPr/>
          <p:nvPr/>
        </p:nvSpPr>
        <p:spPr>
          <a:xfrm>
            <a:off x="179391" y="5084763"/>
            <a:ext cx="1512887" cy="1223962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501751" y="6381754"/>
            <a:ext cx="24787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GB" altLang="it-IT" sz="1400" i="1" dirty="0" err="1">
                <a:latin typeface="Calibri" charset="0"/>
                <a:ea typeface="Calibri" charset="0"/>
                <a:cs typeface="Calibri" charset="0"/>
              </a:rPr>
              <a:t>Kedia</a:t>
            </a:r>
            <a:r>
              <a:rPr lang="en-GB" altLang="it-IT" sz="1400" i="1" dirty="0">
                <a:latin typeface="Calibri" charset="0"/>
                <a:ea typeface="Calibri" charset="0"/>
                <a:cs typeface="Calibri" charset="0"/>
              </a:rPr>
              <a:t> et al. </a:t>
            </a:r>
            <a:r>
              <a:rPr lang="en-GB" altLang="it-IT" sz="1400" i="1" dirty="0" err="1">
                <a:latin typeface="Calibri" charset="0"/>
                <a:ea typeface="Calibri" charset="0"/>
                <a:cs typeface="Calibri" charset="0"/>
              </a:rPr>
              <a:t>Ther</a:t>
            </a:r>
            <a:r>
              <a:rPr lang="en-GB" altLang="it-IT" sz="1400" i="1" dirty="0">
                <a:latin typeface="Calibri" charset="0"/>
                <a:ea typeface="Calibri" charset="0"/>
                <a:cs typeface="Calibri" charset="0"/>
              </a:rPr>
              <a:t> Adv </a:t>
            </a:r>
            <a:r>
              <a:rPr lang="en-GB" altLang="it-IT" sz="1400" i="1" dirty="0" err="1">
                <a:latin typeface="Calibri" charset="0"/>
                <a:ea typeface="Calibri" charset="0"/>
                <a:cs typeface="Calibri" charset="0"/>
              </a:rPr>
              <a:t>Urol</a:t>
            </a:r>
            <a:r>
              <a:rPr lang="en-GB" altLang="it-IT" sz="1400" i="1" dirty="0">
                <a:latin typeface="Calibri" charset="0"/>
                <a:ea typeface="Calibri" charset="0"/>
                <a:cs typeface="Calibri" charset="0"/>
              </a:rPr>
              <a:t> 2013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268412" y="138112"/>
            <a:ext cx="6605588" cy="635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075" tIns="46038" rIns="92075" bIns="46038" anchor="ctr"/>
          <a:lstStyle/>
          <a:p>
            <a:pPr algn="ctr"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STRUTTURA CHIMICA DEI PDE5i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/>
          <p:cNvSpPr>
            <a:spLocks noChangeArrowheads="1"/>
          </p:cNvSpPr>
          <p:nvPr/>
        </p:nvSpPr>
        <p:spPr bwMode="auto">
          <a:xfrm>
            <a:off x="1268412" y="138112"/>
            <a:ext cx="6605588" cy="635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075" tIns="46038" rIns="92075" bIns="46038" anchor="ctr"/>
          <a:lstStyle/>
          <a:p>
            <a:pPr algn="ctr"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PDE5i – QUOTE DI MERCATO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02" y="773723"/>
            <a:ext cx="6392008" cy="396324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69544" y="4923693"/>
            <a:ext cx="90033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it-IT" dirty="0" smtClean="0">
                <a:latin typeface="Calibri" charset="0"/>
                <a:ea typeface="Calibri" charset="0"/>
                <a:cs typeface="Calibri" charset="0"/>
              </a:rPr>
              <a:t>Il </a:t>
            </a:r>
            <a:r>
              <a:rPr lang="it-IT" b="1" dirty="0" err="1" smtClean="0">
                <a:latin typeface="Calibri" charset="0"/>
                <a:ea typeface="Calibri" charset="0"/>
                <a:cs typeface="Calibri" charset="0"/>
              </a:rPr>
              <a:t>Viagra</a:t>
            </a:r>
            <a:r>
              <a:rPr lang="it-IT" dirty="0" smtClean="0">
                <a:latin typeface="Calibri" charset="0"/>
                <a:ea typeface="Calibri" charset="0"/>
                <a:cs typeface="Calibri" charset="0"/>
              </a:rPr>
              <a:t> costituisce ancora circa </a:t>
            </a:r>
            <a:r>
              <a:rPr lang="it-IT" b="1" dirty="0" smtClean="0">
                <a:latin typeface="Calibri" charset="0"/>
                <a:ea typeface="Calibri" charset="0"/>
                <a:cs typeface="Calibri" charset="0"/>
              </a:rPr>
              <a:t>il 45% del mercato USA dei PDE5i</a:t>
            </a:r>
            <a:r>
              <a:rPr lang="it-IT" dirty="0" smtClean="0">
                <a:latin typeface="Calibri" charset="0"/>
                <a:ea typeface="Calibri" charset="0"/>
                <a:cs typeface="Calibri" charset="0"/>
              </a:rPr>
              <a:t>, ma ci si aspetta che diminuisca fino al 29% entro il 2022 a causa della scadenza del brevetto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>
                <a:latin typeface="Calibri" charset="0"/>
                <a:ea typeface="Calibri" charset="0"/>
                <a:cs typeface="Calibri" charset="0"/>
              </a:rPr>
              <a:t>A seguire si posizionano il </a:t>
            </a:r>
            <a:r>
              <a:rPr lang="it-IT" b="1" dirty="0" err="1" smtClean="0">
                <a:latin typeface="Calibri" charset="0"/>
                <a:ea typeface="Calibri" charset="0"/>
                <a:cs typeface="Calibri" charset="0"/>
              </a:rPr>
              <a:t>Cialis</a:t>
            </a:r>
            <a:r>
              <a:rPr lang="it-IT" dirty="0" smtClean="0">
                <a:latin typeface="Calibri" charset="0"/>
                <a:ea typeface="Calibri" charset="0"/>
                <a:cs typeface="Calibri" charset="0"/>
              </a:rPr>
              <a:t> e il </a:t>
            </a:r>
            <a:r>
              <a:rPr lang="it-IT" b="1" dirty="0" err="1" smtClean="0">
                <a:latin typeface="Calibri" charset="0"/>
                <a:ea typeface="Calibri" charset="0"/>
                <a:cs typeface="Calibri" charset="0"/>
              </a:rPr>
              <a:t>Levitra</a:t>
            </a:r>
            <a:endParaRPr lang="it-IT" b="1" dirty="0" smtClean="0"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it-IT" dirty="0" smtClean="0">
                <a:latin typeface="Calibri" charset="0"/>
                <a:ea typeface="Calibri" charset="0"/>
                <a:cs typeface="Calibri" charset="0"/>
              </a:rPr>
              <a:t>Alcuni farmaci (</a:t>
            </a:r>
            <a:r>
              <a:rPr lang="it-IT" dirty="0" err="1" smtClean="0">
                <a:latin typeface="Calibri" charset="0"/>
                <a:ea typeface="Calibri" charset="0"/>
                <a:cs typeface="Calibri" charset="0"/>
              </a:rPr>
              <a:t>udenafil</a:t>
            </a:r>
            <a:r>
              <a:rPr lang="it-IT" dirty="0" smtClean="0">
                <a:latin typeface="Calibri" charset="0"/>
                <a:ea typeface="Calibri" charset="0"/>
                <a:cs typeface="Calibri" charset="0"/>
              </a:rPr>
              <a:t>) sono attualmente disponibili solo fuori Europa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>
                <a:latin typeface="Calibri" charset="0"/>
                <a:ea typeface="Calibri" charset="0"/>
                <a:cs typeface="Calibri" charset="0"/>
              </a:rPr>
              <a:t>Il </a:t>
            </a:r>
            <a:r>
              <a:rPr lang="it-IT" b="1" dirty="0" err="1" smtClean="0">
                <a:latin typeface="Calibri" charset="0"/>
                <a:ea typeface="Calibri" charset="0"/>
                <a:cs typeface="Calibri" charset="0"/>
              </a:rPr>
              <a:t>Vitaros</a:t>
            </a:r>
            <a:r>
              <a:rPr lang="it-IT" dirty="0" smtClean="0">
                <a:latin typeface="Calibri" charset="0"/>
                <a:ea typeface="Calibri" charset="0"/>
                <a:cs typeface="Calibri" charset="0"/>
              </a:rPr>
              <a:t> (a somministrazione </a:t>
            </a:r>
            <a:r>
              <a:rPr lang="it-IT" dirty="0" err="1" smtClean="0">
                <a:latin typeface="Calibri" charset="0"/>
                <a:ea typeface="Calibri" charset="0"/>
                <a:cs typeface="Calibri" charset="0"/>
              </a:rPr>
              <a:t>intrauretrale</a:t>
            </a:r>
            <a:r>
              <a:rPr lang="it-IT" dirty="0" smtClean="0">
                <a:latin typeface="Calibri" charset="0"/>
                <a:ea typeface="Calibri" charset="0"/>
                <a:cs typeface="Calibri" charset="0"/>
              </a:rPr>
              <a:t>) è il meno utilizzato </a:t>
            </a:r>
            <a:endParaRPr lang="it-IT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0" y="6596390"/>
            <a:ext cx="7086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it-IT" sz="1100" i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http://</a:t>
            </a:r>
            <a:r>
              <a:rPr lang="it-IT" sz="1100" i="1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www.grandviewresearch.com</a:t>
            </a:r>
            <a:r>
              <a:rPr lang="it-IT" sz="1100" i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it-IT" sz="1100" i="1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industry-analysis</a:t>
            </a:r>
            <a:r>
              <a:rPr lang="it-IT" sz="1100" i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it-IT" sz="1100" i="1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erectile</a:t>
            </a:r>
            <a:r>
              <a:rPr lang="it-IT" sz="1100" i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-</a:t>
            </a:r>
            <a:r>
              <a:rPr lang="it-IT" sz="1100" i="1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dysfunction</a:t>
            </a:r>
            <a:r>
              <a:rPr lang="it-IT" sz="1100" i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-</a:t>
            </a:r>
            <a:r>
              <a:rPr lang="it-IT" sz="1100" i="1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drugs</a:t>
            </a:r>
            <a:r>
              <a:rPr lang="it-IT" sz="1100" i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-market</a:t>
            </a:r>
            <a:endParaRPr lang="is-IS" sz="1100" i="1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38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386013" y="273034"/>
            <a:ext cx="4486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SILDENAFIL</a:t>
            </a:r>
            <a:endParaRPr lang="it-IT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01056" y="1967545"/>
            <a:ext cx="4748863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it-IT" dirty="0" smtClean="0">
                <a:latin typeface="Calibri" charset="0"/>
                <a:ea typeface="Calibri" charset="0"/>
                <a:cs typeface="Calibri" charset="0"/>
              </a:rPr>
              <a:t>Il </a:t>
            </a:r>
            <a:r>
              <a:rPr lang="it-IT" b="1" dirty="0" smtClean="0">
                <a:latin typeface="Calibri" charset="0"/>
                <a:ea typeface="Calibri" charset="0"/>
                <a:cs typeface="Calibri" charset="0"/>
              </a:rPr>
              <a:t>primo PDE5i</a:t>
            </a:r>
            <a:r>
              <a:rPr lang="it-IT" dirty="0" smtClean="0">
                <a:latin typeface="Calibri" charset="0"/>
                <a:ea typeface="Calibri" charset="0"/>
                <a:cs typeface="Calibri" charset="0"/>
              </a:rPr>
              <a:t>: messo sul mercato nel </a:t>
            </a:r>
            <a:r>
              <a:rPr lang="it-IT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1998</a:t>
            </a:r>
          </a:p>
          <a:p>
            <a:pPr marL="285750" indent="-285750">
              <a:buFont typeface="Arial" charset="0"/>
              <a:buChar char="•"/>
            </a:pPr>
            <a:r>
              <a:rPr lang="it-IT" b="1" dirty="0" smtClean="0">
                <a:latin typeface="Calibri" charset="0"/>
                <a:ea typeface="Calibri" charset="0"/>
                <a:cs typeface="Calibri" charset="0"/>
              </a:rPr>
              <a:t>Effetti collaterali </a:t>
            </a:r>
            <a:r>
              <a:rPr lang="it-IT" dirty="0" smtClean="0">
                <a:latin typeface="Calibri" charset="0"/>
                <a:ea typeface="Calibri" charset="0"/>
                <a:cs typeface="Calibri" charset="0"/>
              </a:rPr>
              <a:t>(11-18% pz):</a:t>
            </a:r>
          </a:p>
          <a:p>
            <a:pPr marL="1657350" lvl="3" indent="-285750">
              <a:buFont typeface="Wingdings" charset="2"/>
              <a:buChar char="§"/>
            </a:pPr>
            <a:r>
              <a:rPr lang="it-IT" sz="1400" dirty="0" smtClean="0">
                <a:latin typeface="Calibri" charset="0"/>
                <a:ea typeface="Calibri" charset="0"/>
                <a:cs typeface="Calibri" charset="0"/>
              </a:rPr>
              <a:t>Rinite</a:t>
            </a:r>
          </a:p>
          <a:p>
            <a:pPr marL="1657350" lvl="3" indent="-285750">
              <a:buFont typeface="Wingdings" charset="2"/>
              <a:buChar char="§"/>
            </a:pPr>
            <a:r>
              <a:rPr lang="it-IT" sz="1400" dirty="0" smtClean="0">
                <a:latin typeface="Calibri" charset="0"/>
                <a:ea typeface="Calibri" charset="0"/>
                <a:cs typeface="Calibri" charset="0"/>
              </a:rPr>
              <a:t>Dispepsia</a:t>
            </a:r>
          </a:p>
          <a:p>
            <a:pPr marL="1657350" lvl="3" indent="-285750">
              <a:buFont typeface="Wingdings" charset="2"/>
              <a:buChar char="§"/>
            </a:pPr>
            <a:r>
              <a:rPr lang="it-IT" sz="1400" dirty="0" smtClean="0">
                <a:latin typeface="Calibri" charset="0"/>
                <a:ea typeface="Calibri" charset="0"/>
                <a:cs typeface="Calibri" charset="0"/>
              </a:rPr>
              <a:t>Cefalea</a:t>
            </a:r>
          </a:p>
          <a:p>
            <a:pPr marL="1657350" lvl="3" indent="-285750">
              <a:buFont typeface="Wingdings" charset="2"/>
              <a:buChar char="§"/>
            </a:pPr>
            <a:r>
              <a:rPr lang="it-IT" sz="1400" dirty="0" err="1" smtClean="0">
                <a:latin typeface="Calibri" charset="0"/>
                <a:ea typeface="Calibri" charset="0"/>
                <a:cs typeface="Calibri" charset="0"/>
              </a:rPr>
              <a:t>Flushing</a:t>
            </a:r>
            <a:endParaRPr lang="it-IT" sz="1400" dirty="0" smtClean="0">
              <a:latin typeface="Calibri" charset="0"/>
              <a:ea typeface="Calibri" charset="0"/>
              <a:cs typeface="Calibri" charset="0"/>
            </a:endParaRPr>
          </a:p>
          <a:p>
            <a:pPr marL="1657350" lvl="3" indent="-285750">
              <a:buFont typeface="Wingdings" charset="2"/>
              <a:buChar char="§"/>
            </a:pPr>
            <a:r>
              <a:rPr lang="it-IT" sz="1400" dirty="0" smtClean="0">
                <a:latin typeface="Calibri" charset="0"/>
                <a:ea typeface="Calibri" charset="0"/>
                <a:cs typeface="Calibri" charset="0"/>
              </a:rPr>
              <a:t>Disturbi visivi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Disponibile in formati da 25, 50, e 100 mg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>
                <a:latin typeface="Calibri" charset="0"/>
                <a:ea typeface="Calibri" charset="0"/>
                <a:cs typeface="Calibri" charset="0"/>
              </a:rPr>
              <a:t>Efficace in 30 minuti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>
                <a:latin typeface="Calibri" charset="0"/>
                <a:ea typeface="Calibri" charset="0"/>
                <a:cs typeface="Calibri" charset="0"/>
              </a:rPr>
              <a:t>Emivita plasmatica di 3–5 ore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>
                <a:latin typeface="Calibri" charset="0"/>
                <a:ea typeface="Calibri" charset="0"/>
                <a:cs typeface="Calibri" charset="0"/>
              </a:rPr>
              <a:t>69% dei pz raggiunge con successo l’erezione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Risposta ottimale con il formato da 100 mg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0" y="6396335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i="1" dirty="0" smtClean="0">
                <a:latin typeface="Calibri" charset="0"/>
                <a:ea typeface="Calibri" charset="0"/>
                <a:cs typeface="Calibri" charset="0"/>
              </a:rPr>
              <a:t>Smith-Harrison LI et al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., The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devil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is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in the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details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: an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analysis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of the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subtleties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between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phosphodiesterase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inhibitors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for </a:t>
            </a:r>
            <a:r>
              <a:rPr lang="it-IT" sz="1100" i="1" dirty="0" err="1">
                <a:latin typeface="Calibri" charset="0"/>
                <a:ea typeface="Calibri" charset="0"/>
                <a:cs typeface="Calibri" charset="0"/>
              </a:rPr>
              <a:t>erectile</a:t>
            </a:r>
            <a:r>
              <a:rPr lang="it-IT" sz="1100" i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100" i="1" dirty="0" err="1" smtClean="0">
                <a:latin typeface="Calibri" charset="0"/>
                <a:ea typeface="Calibri" charset="0"/>
                <a:cs typeface="Calibri" charset="0"/>
              </a:rPr>
              <a:t>dysfunction</a:t>
            </a:r>
            <a:r>
              <a:rPr lang="it-IT" sz="1100" i="1" dirty="0" smtClean="0">
                <a:latin typeface="Calibri" charset="0"/>
                <a:ea typeface="Calibri" charset="0"/>
                <a:cs typeface="Calibri" charset="0"/>
              </a:rPr>
              <a:t>. </a:t>
            </a:r>
            <a:r>
              <a:rPr lang="is-IS" sz="1100" i="1" dirty="0">
                <a:latin typeface="Calibri" charset="0"/>
                <a:ea typeface="Calibri" charset="0"/>
                <a:cs typeface="Calibri" charset="0"/>
              </a:rPr>
              <a:t>Transl Androl Urol 2016;5(2):181-186 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0162" y="2138005"/>
            <a:ext cx="38100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6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511</TotalTime>
  <Words>2539</Words>
  <Application>Microsoft Office PowerPoint</Application>
  <PresentationFormat>Presentazione su schermo (4:3)</PresentationFormat>
  <Paragraphs>310</Paragraphs>
  <Slides>36</Slides>
  <Notes>9</Notes>
  <HiddenSlides>1</HiddenSlides>
  <MMClips>0</MMClips>
  <ScaleCrop>false</ScaleCrop>
  <HeadingPairs>
    <vt:vector size="8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6</vt:i4>
      </vt:variant>
      <vt:variant>
        <vt:lpstr>Server OLE incorporati</vt:lpstr>
      </vt:variant>
      <vt:variant>
        <vt:i4>4</vt:i4>
      </vt:variant>
      <vt:variant>
        <vt:lpstr>Titoli diapositive</vt:lpstr>
      </vt:variant>
      <vt:variant>
        <vt:i4>36</vt:i4>
      </vt:variant>
    </vt:vector>
  </HeadingPairs>
  <TitlesOfParts>
    <vt:vector size="55" baseType="lpstr">
      <vt:lpstr>MS PGothic</vt:lpstr>
      <vt:lpstr>MS PGothic</vt:lpstr>
      <vt:lpstr>Arial</vt:lpstr>
      <vt:lpstr>Calibri</vt:lpstr>
      <vt:lpstr>Calibri Light</vt:lpstr>
      <vt:lpstr>Helvetica Light</vt:lpstr>
      <vt:lpstr>Tahoma</vt:lpstr>
      <vt:lpstr>Times New Roman</vt:lpstr>
      <vt:lpstr>Wingdings</vt:lpstr>
      <vt:lpstr>Tema di Office</vt:lpstr>
      <vt:lpstr>Struttura predefinita</vt:lpstr>
      <vt:lpstr>1_Struttura predefinita</vt:lpstr>
      <vt:lpstr>2_Struttura predefinita</vt:lpstr>
      <vt:lpstr>1_Tema di Office</vt:lpstr>
      <vt:lpstr>3_Struttura predefinita</vt:lpstr>
      <vt:lpstr>Photo Editor Photo</vt:lpstr>
      <vt:lpstr>Grafico</vt:lpstr>
      <vt:lpstr>Grafico di Microsoft Excel</vt:lpstr>
      <vt:lpstr>Foglio di lavoro di Microsoft Excel 97-2003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Inibitori PDE5: controindicazioni</vt:lpstr>
      <vt:lpstr>Scegliere un PDE5i</vt:lpstr>
      <vt:lpstr>Cosa dicono le linee guida?</vt:lpstr>
      <vt:lpstr>Presentazione standard di PowerPoint</vt:lpstr>
      <vt:lpstr>Presentazione standard di PowerPoint</vt:lpstr>
      <vt:lpstr>Presentazione standard di PowerPoint</vt:lpstr>
      <vt:lpstr>1) QUANTI PAZIENTI CESSANO DI ASSUMERE LA TERAPIA?</vt:lpstr>
      <vt:lpstr>2) PERCHÉ È IMPORTANTE EDUCARE I PAZIENTI AL CORRETTO UTILIZZO DEI PDE5i?</vt:lpstr>
      <vt:lpstr>3) QUALE DOSAGGIO, FRA I TANTI DISPONIBILI, DOBBIAMO PREFERIRE PER OTTENERE IL MIGLIOR RISULTATO?</vt:lpstr>
      <vt:lpstr>4) DOPO QUANTE ASSUNZIONI POSSIAMO ESSERE SICURI DI AVER RAGGIUNTO L’EFFETTO OTTIMALE?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XMT</cp:lastModifiedBy>
  <cp:revision>43</cp:revision>
  <dcterms:created xsi:type="dcterms:W3CDTF">2017-05-10T16:18:00Z</dcterms:created>
  <dcterms:modified xsi:type="dcterms:W3CDTF">2017-05-26T07:01:16Z</dcterms:modified>
</cp:coreProperties>
</file>