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  <p:sldId id="266" r:id="rId3"/>
    <p:sldId id="268" r:id="rId4"/>
    <p:sldId id="273" r:id="rId5"/>
    <p:sldId id="297" r:id="rId6"/>
    <p:sldId id="274" r:id="rId7"/>
    <p:sldId id="272" r:id="rId8"/>
    <p:sldId id="269" r:id="rId9"/>
    <p:sldId id="275" r:id="rId10"/>
    <p:sldId id="277" r:id="rId11"/>
    <p:sldId id="300" r:id="rId12"/>
    <p:sldId id="293" r:id="rId13"/>
    <p:sldId id="303" r:id="rId14"/>
    <p:sldId id="304" r:id="rId15"/>
    <p:sldId id="305" r:id="rId16"/>
    <p:sldId id="306" r:id="rId17"/>
    <p:sldId id="278" r:id="rId18"/>
    <p:sldId id="302" r:id="rId19"/>
    <p:sldId id="280" r:id="rId20"/>
    <p:sldId id="307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Zucchi" initials="AZ" lastIdx="1" clrIdx="0">
    <p:extLst>
      <p:ext uri="{19B8F6BF-5375-455C-9EA6-DF929625EA0E}">
        <p15:presenceInfo xmlns:p15="http://schemas.microsoft.com/office/powerpoint/2012/main" userId="1624efc4632c48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F60"/>
    <a:srgbClr val="BAF215"/>
    <a:srgbClr val="CAF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4" autoAdjust="0"/>
    <p:restoredTop sz="99214" autoAdjust="0"/>
  </p:normalViewPr>
  <p:slideViewPr>
    <p:cSldViewPr snapToGrid="0" snapToObjects="1">
      <p:cViewPr varScale="1">
        <p:scale>
          <a:sx n="74" d="100"/>
          <a:sy n="74" d="100"/>
        </p:scale>
        <p:origin x="6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3T12:45:06.533" idx="1">
    <p:pos x="10" y="10"/>
    <p:text>Chimicamente è definibile come un glicosamminoglicano non solforato e privo di core proteico, dalla catena polisaccaridica non ramificata prodotta dalla condensazione di migliaia di unità disaccaridiche formate a loro volta da residui di acido glucuronico e N-acetilglucosammina, legati tra di loro, alternativamente, da legami glicosidici β1→4 e β1→3, nonché da legami a idrogeno intramolecolari, che ne stabilizzano le conformazioni. A pH fisiologico i gruppi carbossilici delle unità glucuroniche sono ionizzati, conferendo alla molecola di ialuronato elevata polarità, e di conseguenza una elevata solubilità in acqua.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30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71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94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82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40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93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25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98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947-140A-3049-BA6C-7D81E3957C7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5F50-B223-6C46-8C2D-2EBD7807C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5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DC3C7947-140A-3049-BA6C-7D81E3957C76}" type="datetimeFigureOut">
              <a:rPr lang="it-IT" smtClean="0"/>
              <a:pPr/>
              <a:t>24/05/2017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68445F50-B223-6C46-8C2D-2EBD7807C1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9677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7508383" cy="3139321"/>
          </a:xfrm>
          <a:prstGeom prst="rect">
            <a:avLst/>
          </a:prstGeom>
          <a:solidFill>
            <a:schemeClr val="bg2">
              <a:lumMod val="90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Acido </a:t>
            </a:r>
            <a:r>
              <a:rPr lang="it-IT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jaluronico</a:t>
            </a:r>
            <a:r>
              <a:rPr lang="it-IT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nel trattamento dell’IPP </a:t>
            </a:r>
            <a:endParaRPr lang="it-IT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15" y="5734794"/>
            <a:ext cx="532495" cy="53249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72" y="1188080"/>
            <a:ext cx="1737976" cy="23473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079" y="3257888"/>
            <a:ext cx="9129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A. ZUCCHI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M. Di Biase, J. Rossi </a:t>
            </a:r>
            <a:r>
              <a:rPr lang="it-IT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Devermandois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,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     A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. Paladini, D. Cocca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 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 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  <a:p>
            <a:pPr algn="ctr"/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Clinica Urologica ed Andrologica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Università di 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Perugia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24200" y="1321247"/>
            <a:ext cx="9144000" cy="2259080"/>
          </a:xfrm>
          <a:prstGeom prst="rect">
            <a:avLst/>
          </a:prstGeom>
          <a:noFill/>
          <a:ln w="28575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Tutti i pazienti sono stati sottoposti ad un ciclo di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10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infiltrazioni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intra-lesionali 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con Acido Ialuronico </a:t>
            </a:r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: </a:t>
            </a:r>
          </a:p>
          <a:p>
            <a:pPr algn="ctr">
              <a:lnSpc>
                <a:spcPct val="110000"/>
              </a:lnSpc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1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infiltrazione 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 settimana per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10 settimane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335" y="4447952"/>
            <a:ext cx="4340728" cy="154242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72822" y="6279331"/>
            <a:ext cx="2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Sex </a:t>
            </a:r>
            <a:r>
              <a:rPr lang="it-IT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</a:t>
            </a:r>
            <a:r>
              <a:rPr lang="it-IT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ed</a:t>
            </a:r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2016</a:t>
            </a:r>
            <a:endParaRPr lang="it-IT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0" y="427578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Dopo trattamento le dimensioni della placca erano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ridotte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37 pazienti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(57%),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invariate in 24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(37%)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aumentate in 4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(6%)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77326" y="275014"/>
            <a:ext cx="6413547" cy="36579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326" y="275014"/>
            <a:ext cx="6413548" cy="365791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72822" y="6279331"/>
            <a:ext cx="2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Sex </a:t>
            </a:r>
            <a:r>
              <a:rPr lang="it-IT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</a:t>
            </a:r>
            <a:r>
              <a:rPr lang="it-IT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ed</a:t>
            </a:r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2016</a:t>
            </a:r>
            <a:endParaRPr lang="it-IT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-24200" y="1193742"/>
            <a:ext cx="916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MIGLIORAMENTO COMPLESSIVO  DEL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70%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AL  QUESTIONARIO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PGI-I 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100" y="345045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Dopo trattamento la percentuale di pazienti con un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IIEF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score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&lt;21 si è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ridotta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%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(36 pz.) a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40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%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 pz.)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72822" y="6279331"/>
            <a:ext cx="2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Sex </a:t>
            </a:r>
            <a:r>
              <a:rPr lang="it-IT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</a:t>
            </a:r>
            <a:r>
              <a:rPr lang="it-IT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ed</a:t>
            </a:r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2016</a:t>
            </a:r>
            <a:endParaRPr lang="it-IT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 flipV="1">
            <a:off x="2807594" y="2987899"/>
            <a:ext cx="4095482" cy="38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58" y="1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91"/>
            <a:ext cx="6688673" cy="39107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62" y="1734471"/>
            <a:ext cx="1470905" cy="188169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697394" y="6304082"/>
            <a:ext cx="235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Andrology</a:t>
            </a:r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2017</a:t>
            </a:r>
            <a:endParaRPr lang="it-IT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199637" y="4512140"/>
            <a:ext cx="92851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Scopo dello studio: valutare l’efficacia e la tollerabilità dell’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Acido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Ialuronico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confrontandolo con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Verapamil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nel trattamento dell’IPP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58" y="1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-141158" y="398756"/>
            <a:ext cx="916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132 pazienti trattati: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69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Verapamil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63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Ialuronico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 smtClean="0">
              <a:solidFill>
                <a:srgbClr val="A9FF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End Point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Primario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MIGLIORAMENTO RECURVATUM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rispetto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alla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baseline)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A9FF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End Point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Secondario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MIGLIORAMENTO IIEF E RIDUZIONE DIMENSIONI PLACCA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697394" y="6304082"/>
            <a:ext cx="235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Andrology</a:t>
            </a:r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2017</a:t>
            </a:r>
            <a:endParaRPr lang="it-IT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58" y="1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0" y="1104380"/>
            <a:ext cx="90270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Miglioramento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complessivo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dell’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IIEF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riduzione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dimensioni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placca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in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entrambi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gruppi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(p&lt;0.001)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migliori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risultati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nel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gruppo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trattato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con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ac.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Ialuronico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Recurvatum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migliora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statisticamente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solo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nel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gruppo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trattato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acido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ialuronico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sia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rispetto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alla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baseline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che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confrontato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gruppo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Verapamil)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141158" y="167470"/>
            <a:ext cx="9168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RISULTATI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97394" y="6304082"/>
            <a:ext cx="235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Andrology</a:t>
            </a:r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2017</a:t>
            </a:r>
            <a:endParaRPr lang="it-IT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" y="1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54545" y="321972"/>
            <a:ext cx="8886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ESPERIENZA CLINICA UROLOGICA PERUGIA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774148"/>
            <a:ext cx="9138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 PAZIENTI TRATTATI             (2016/2017)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147" y="3233044"/>
            <a:ext cx="4915436" cy="327375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345" y="4050912"/>
            <a:ext cx="8693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SODDISFATTI AL PGI-I: 65%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IIEF &gt;21: 70%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2 11"/>
          <p:cNvCxnSpPr/>
          <p:nvPr/>
        </p:nvCxnSpPr>
        <p:spPr>
          <a:xfrm flipH="1">
            <a:off x="3891776" y="2829162"/>
            <a:ext cx="896688" cy="290058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0" y="19751"/>
            <a:ext cx="9168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0" y="27492"/>
            <a:ext cx="9144000" cy="59093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CONCLUSIONI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2875" y="598473"/>
            <a:ext cx="8901998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La maggior parte della 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letteratura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attuale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non fornisce un’indicazione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chiara riguardo la terapia conservativa nella IPP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994543" y="2107152"/>
            <a:ext cx="4156907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ACIDO IALURONICO </a:t>
            </a:r>
            <a:endParaRPr 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6311" y="3586666"/>
            <a:ext cx="4572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risoluzione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del dolore dopo poche applicazioni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340120" y="4699887"/>
            <a:ext cx="4572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riduzione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delle dimensioni della placca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77238" y="5748432"/>
            <a:ext cx="4572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riduzione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del grado di incurvamento 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5347798" y="2802086"/>
            <a:ext cx="524968" cy="189780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3531505" y="2788553"/>
            <a:ext cx="549841" cy="64044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479765" y="2710399"/>
            <a:ext cx="659453" cy="585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042037" y="3342715"/>
            <a:ext cx="30096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è dispositivo non  farmaco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97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220"/>
            <a:ext cx="9144000" cy="489956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53048" y="2846231"/>
            <a:ext cx="4636394" cy="1068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289442" y="4250028"/>
            <a:ext cx="1700012" cy="16287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5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DDD9C3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249555" y="2024382"/>
            <a:ext cx="8669089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 Bold"/>
              </a:rPr>
              <a:t>GRAZIE </a:t>
            </a:r>
          </a:p>
          <a:p>
            <a:pPr algn="ctr">
              <a:lnSpc>
                <a:spcPct val="120000"/>
              </a:lnSpc>
            </a:pP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 Bold"/>
              </a:rPr>
              <a:t>PER</a:t>
            </a:r>
          </a:p>
          <a:p>
            <a:pPr algn="ctr">
              <a:lnSpc>
                <a:spcPct val="120000"/>
              </a:lnSpc>
            </a:pP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 Bold"/>
              </a:rPr>
              <a:t>L’ATTENZIONE !</a:t>
            </a:r>
            <a:endParaRPr lang="it-I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 Bold"/>
            </a:endParaRPr>
          </a:p>
        </p:txBody>
      </p:sp>
    </p:spTree>
    <p:extLst>
      <p:ext uri="{BB962C8B-B14F-4D97-AF65-F5344CB8AC3E}">
        <p14:creationId xmlns:p14="http://schemas.microsoft.com/office/powerpoint/2010/main" val="7031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72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9" name="Immagine 8"/>
          <p:cNvPicPr/>
          <p:nvPr/>
        </p:nvPicPr>
        <p:blipFill rotWithShape="1"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7858" y="173217"/>
            <a:ext cx="6655943" cy="6450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17375E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e 11"/>
          <p:cNvSpPr/>
          <p:nvPr/>
        </p:nvSpPr>
        <p:spPr>
          <a:xfrm>
            <a:off x="3468794" y="2267940"/>
            <a:ext cx="2240027" cy="6132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Times New Roman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6294474" y="2753499"/>
            <a:ext cx="1244010" cy="6132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39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2277" y="824248"/>
            <a:ext cx="78947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Non paragonabili</a:t>
            </a:r>
          </a:p>
          <a:p>
            <a:endParaRPr lang="it-IT" sz="4400" b="1" dirty="0" smtClean="0"/>
          </a:p>
          <a:p>
            <a:endParaRPr lang="it-IT" sz="4400" b="1" dirty="0" smtClean="0"/>
          </a:p>
          <a:p>
            <a:r>
              <a:rPr lang="it-IT" sz="4400" b="1" dirty="0" smtClean="0"/>
              <a:t>Costi </a:t>
            </a:r>
          </a:p>
          <a:p>
            <a:endParaRPr lang="it-IT" sz="4400" b="1" dirty="0" smtClean="0"/>
          </a:p>
          <a:p>
            <a:endParaRPr lang="it-IT" sz="4400" b="1" dirty="0"/>
          </a:p>
          <a:p>
            <a:r>
              <a:rPr lang="it-IT" sz="4400" b="1" dirty="0" smtClean="0"/>
              <a:t>Rischio/beneficio</a:t>
            </a:r>
          </a:p>
          <a:p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14065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657181"/>
              </p:ext>
            </p:extLst>
          </p:nvPr>
        </p:nvGraphicFramePr>
        <p:xfrm>
          <a:off x="237116" y="309093"/>
          <a:ext cx="4873999" cy="30213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73999"/>
              </a:tblGrid>
              <a:tr h="48930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TERAPIE</a:t>
                      </a:r>
                      <a:r>
                        <a:rPr lang="it-IT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PIU’ DIFFUSE</a:t>
                      </a:r>
                      <a:endParaRPr lang="it-IT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anchor="ctr"/>
                </a:tc>
              </a:tr>
              <a:tr h="3665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2400" b="1" dirty="0" smtClean="0"/>
                        <a:t>infiltrazioni  con</a:t>
                      </a:r>
                      <a:r>
                        <a:rPr lang="it-IT" sz="2400" b="1" baseline="0" dirty="0" smtClean="0"/>
                        <a:t> </a:t>
                      </a:r>
                      <a:r>
                        <a:rPr lang="it-IT" sz="2400" b="1" dirty="0" smtClean="0"/>
                        <a:t> verapamil</a:t>
                      </a:r>
                      <a:r>
                        <a:rPr lang="it-IT" sz="2400" b="1" baseline="30000" dirty="0" smtClean="0"/>
                        <a:t>1</a:t>
                      </a:r>
                      <a:endParaRPr lang="it-IT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/>
                </a:tc>
              </a:tr>
              <a:tr h="42906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2400" b="1" dirty="0" smtClean="0"/>
                        <a:t>Infiltrazioni con IFN a-2b</a:t>
                      </a:r>
                      <a:r>
                        <a:rPr lang="it-IT" sz="2400" b="1" baseline="30000" dirty="0" smtClean="0"/>
                        <a:t>2</a:t>
                      </a:r>
                      <a:endParaRPr lang="it-IT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/>
                </a:tc>
              </a:tr>
              <a:tr h="42580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2400" b="1" dirty="0" smtClean="0"/>
                        <a:t>infiltrazioni con CCH</a:t>
                      </a:r>
                      <a:r>
                        <a:rPr lang="it-IT" sz="2400" b="1" baseline="30000" dirty="0" smtClean="0"/>
                        <a:t>3</a:t>
                      </a:r>
                      <a:endParaRPr lang="it-IT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/>
                </a:tc>
              </a:tr>
              <a:tr h="42580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2400" b="1" dirty="0" smtClean="0"/>
                        <a:t>Ionoforesi</a:t>
                      </a:r>
                      <a:r>
                        <a:rPr lang="it-IT" sz="2400" b="1" baseline="30000" dirty="0" smtClean="0"/>
                        <a:t>4</a:t>
                      </a:r>
                      <a:endParaRPr lang="it-IT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/>
                </a:tc>
              </a:tr>
              <a:tr h="4477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2400" b="1" dirty="0" smtClean="0"/>
                        <a:t>(</a:t>
                      </a:r>
                      <a:r>
                        <a:rPr lang="it-IT" sz="2400" b="1" dirty="0" err="1" smtClean="0"/>
                        <a:t>Traction</a:t>
                      </a:r>
                      <a:r>
                        <a:rPr lang="it-IT" sz="2400" b="1" dirty="0" smtClean="0"/>
                        <a:t> </a:t>
                      </a:r>
                      <a:r>
                        <a:rPr lang="it-IT" sz="2400" b="1" dirty="0" err="1" smtClean="0"/>
                        <a:t>devices</a:t>
                      </a:r>
                      <a:r>
                        <a:rPr lang="it-IT" sz="2400" b="1" dirty="0" smtClean="0"/>
                        <a:t>, </a:t>
                      </a:r>
                      <a:r>
                        <a:rPr lang="it-IT" sz="2400" b="1" dirty="0" err="1" smtClean="0"/>
                        <a:t>Vacuum</a:t>
                      </a:r>
                      <a:r>
                        <a:rPr lang="it-IT" sz="2400" b="1" dirty="0" smtClean="0"/>
                        <a:t> </a:t>
                      </a:r>
                      <a:r>
                        <a:rPr lang="it-IT" sz="2400" b="1" dirty="0" err="1" smtClean="0"/>
                        <a:t>devices</a:t>
                      </a:r>
                      <a:r>
                        <a:rPr lang="it-IT" sz="2400" b="1" dirty="0" smtClean="0"/>
                        <a:t>)</a:t>
                      </a:r>
                      <a:r>
                        <a:rPr lang="it-IT" sz="2400" b="1" baseline="30000" dirty="0" smtClean="0"/>
                        <a:t>5</a:t>
                      </a:r>
                      <a:endParaRPr lang="it-IT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/>
                </a:tc>
              </a:tr>
              <a:tr h="43716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2400" b="1" dirty="0" smtClean="0"/>
                        <a:t>ESWL</a:t>
                      </a:r>
                      <a:r>
                        <a:rPr lang="it-IT" sz="2400" b="1" baseline="30000" dirty="0" smtClean="0"/>
                        <a:t>6</a:t>
                      </a:r>
                      <a:r>
                        <a:rPr lang="it-IT" sz="2400" b="1" dirty="0" smtClean="0"/>
                        <a:t> </a:t>
                      </a:r>
                      <a:endParaRPr lang="it-IT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72443" y="6034008"/>
            <a:ext cx="902808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it-IT" sz="12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1</a:t>
            </a:r>
            <a:r>
              <a:rPr lang="it-IT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Urology 1998; 51:620</a:t>
            </a: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–6 ;</a:t>
            </a:r>
            <a:r>
              <a:rPr lang="it-IT" sz="1200" b="1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2</a:t>
            </a: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J </a:t>
            </a:r>
            <a:r>
              <a:rPr lang="it-IT" sz="1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Urol</a:t>
            </a: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2006; 176:394–8;</a:t>
            </a:r>
            <a:r>
              <a:rPr lang="it-IT" sz="1200" b="1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3</a:t>
            </a: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J </a:t>
            </a:r>
            <a:r>
              <a:rPr lang="it-IT" sz="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Urol</a:t>
            </a:r>
            <a:r>
              <a:rPr lang="it-IT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1993; 149: </a:t>
            </a: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56–8   </a:t>
            </a:r>
            <a:r>
              <a:rPr lang="en-US" sz="1200" b="1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4</a:t>
            </a:r>
            <a:r>
              <a:rPr 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J </a:t>
            </a:r>
            <a:r>
              <a:rPr lang="en-US" sz="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Urol</a:t>
            </a: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2007; 177: 972–5 </a:t>
            </a:r>
            <a:r>
              <a:rPr 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;</a:t>
            </a:r>
            <a:r>
              <a:rPr lang="en-US" sz="1200" b="1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5</a:t>
            </a:r>
            <a:r>
              <a:rPr 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J </a:t>
            </a: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Sex Med 2008; 5: 1468–73 </a:t>
            </a:r>
            <a:r>
              <a:rPr 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;</a:t>
            </a:r>
            <a:r>
              <a:rPr lang="en-US" sz="1200" b="1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6</a:t>
            </a:r>
            <a:r>
              <a:rPr 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Int </a:t>
            </a: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J </a:t>
            </a:r>
            <a:r>
              <a:rPr lang="en-US" sz="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Impot</a:t>
            </a: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Res 2004; 16:448–51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238400" y="444156"/>
            <a:ext cx="225457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I dati della letteratura si basano su singole esperienze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37372" y="2530977"/>
            <a:ext cx="2254572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TERAPIA PIU’ EFFICACE ???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5023211" y="697164"/>
            <a:ext cx="1028673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3" idx="2"/>
            <a:endCxn id="14" idx="0"/>
          </p:cNvCxnSpPr>
          <p:nvPr/>
        </p:nvCxnSpPr>
        <p:spPr>
          <a:xfrm flipH="1">
            <a:off x="7364658" y="1644485"/>
            <a:ext cx="1029" cy="88649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72443" y="4350504"/>
            <a:ext cx="8837128" cy="6192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NESSUN FARMACO o TRATTAMENTO è considerato 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attualmente come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“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GOLD STANDARD”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37882" y="3670479"/>
            <a:ext cx="8242479" cy="1996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3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" y="184227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ACIDO IALURONICO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8178" y="4454350"/>
            <a:ext cx="403871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Nella matrice amorfa di un tessuto connettivo si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dispone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nello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spazio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in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una conformazione aggregata incamerando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numerose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molecole H</a:t>
            </a:r>
            <a:r>
              <a:rPr lang="it-IT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2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O 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670654" y="4454351"/>
            <a:ext cx="425465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IDRATAZIONE, TURGIDITA’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PLASTICITA’, VISCOSITA’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9044" y="2748291"/>
            <a:ext cx="8235393" cy="101566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 PH fisiologico i gruppi carbossilici delle unità glucuroniche sono ionizzati, conferendo alla molecola elevata polarità e quindi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un’elevata solubilità in H</a:t>
            </a:r>
            <a:r>
              <a:rPr lang="it-IT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2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O 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619923" y="5689885"/>
            <a:ext cx="42368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Azione ANTI-URTO/LUBRIFICANTE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cxnSp>
        <p:nvCxnSpPr>
          <p:cNvPr id="31" name="Connettore 2 30"/>
          <p:cNvCxnSpPr>
            <a:stCxn id="14" idx="3"/>
          </p:cNvCxnSpPr>
          <p:nvPr/>
        </p:nvCxnSpPr>
        <p:spPr>
          <a:xfrm flipV="1">
            <a:off x="4126891" y="4790941"/>
            <a:ext cx="1029972" cy="40207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14" idx="3"/>
          </p:cNvCxnSpPr>
          <p:nvPr/>
        </p:nvCxnSpPr>
        <p:spPr>
          <a:xfrm>
            <a:off x="4126891" y="5193014"/>
            <a:ext cx="1295115" cy="847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Ovale 4"/>
          <p:cNvSpPr/>
          <p:nvPr/>
        </p:nvSpPr>
        <p:spPr>
          <a:xfrm>
            <a:off x="5156863" y="5536235"/>
            <a:ext cx="3467574" cy="110989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500" y="4095926"/>
            <a:ext cx="3840959" cy="12993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440" y="861334"/>
            <a:ext cx="25146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62608" y="14099"/>
            <a:ext cx="88371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ACIDO IALURONICO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graphicFrame>
        <p:nvGraphicFramePr>
          <p:cNvPr id="37" name="Tabel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64898"/>
              </p:ext>
            </p:extLst>
          </p:nvPr>
        </p:nvGraphicFramePr>
        <p:xfrm>
          <a:off x="88177" y="1156291"/>
          <a:ext cx="8960130" cy="2044256"/>
        </p:xfrm>
        <a:graphic>
          <a:graphicData uri="http://schemas.openxmlformats.org/drawingml/2006/table">
            <a:tbl>
              <a:tblPr>
                <a:effectLst/>
                <a:tableStyleId>{08FB837D-C827-4EFA-A057-4D05807E0F7C}</a:tableStyleId>
              </a:tblPr>
              <a:tblGrid>
                <a:gridCol w="2976530"/>
                <a:gridCol w="2673608"/>
                <a:gridCol w="3309992"/>
              </a:tblGrid>
              <a:tr h="71835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CHIRURGIA</a:t>
                      </a: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 </a:t>
                      </a: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ESTETICA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Times New Roman"/>
                      </a:endParaRPr>
                    </a:p>
                  </a:txBody>
                  <a:tcPr marL="91434" marR="91434" marT="45732" marB="45732" anchor="ctr" horzOverflow="overflow">
                    <a:lnL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CHIRURGIA OTOLOGICA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Times New Roman"/>
                      </a:endParaRPr>
                    </a:p>
                  </a:txBody>
                  <a:tcPr marL="91434" marR="91434" marT="45732" marB="45732" anchor="ctr" horzOverflow="overflow">
                    <a:lnL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CHIRURGIA OFTALMICA 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Times New Roman"/>
                      </a:endParaRPr>
                    </a:p>
                  </a:txBody>
                  <a:tcPr marL="91434" marR="91434" marT="45732" marB="45732" anchor="ctr" horzOverflow="overflow">
                    <a:lnL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eliminare rughe  </a:t>
                      </a: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previene </a:t>
                      </a:r>
                      <a:endParaRPr kumimoji="0" lang="it-IT" sz="18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invecchiamento della pelle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Times New Roman"/>
                      </a:endParaRPr>
                    </a:p>
                  </a:txBody>
                  <a:tcPr marL="91434" marR="91434" marT="45732" marB="45732" horzOverflow="overflow">
                    <a:lnL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rigenerante di membrane timpaniche 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perforate</a:t>
                      </a:r>
                      <a:endParaRPr kumimoji="0" lang="it-IT" sz="18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Times New Roman"/>
                      </a:endParaRPr>
                    </a:p>
                  </a:txBody>
                  <a:tcPr marL="91434" marR="91434" marT="43212" marB="45732" anchor="ctr" horzOverflow="overflow">
                    <a:lnL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produzione di lacrime artificiali </a:t>
                      </a: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interventi 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</a:rPr>
                        <a:t>sul corpo vitreo dell’occhio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ＭＳ Ｐゴシック" charset="0"/>
                        <a:cs typeface="Times New Roman"/>
                      </a:endParaRPr>
                    </a:p>
                  </a:txBody>
                  <a:tcPr marL="91434" marR="91434" marT="45732" marB="45732" horzOverflow="overflow">
                    <a:lnL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296884" y="4005943"/>
            <a:ext cx="8702853" cy="1117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96884" y="4048019"/>
            <a:ext cx="857443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ORTOPEDIA … già 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nel </a:t>
            </a:r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’71 ritroviamo studi sull’utilizzo dell’</a:t>
            </a:r>
            <a:r>
              <a:rPr lang="it-IT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ac</a:t>
            </a:r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. Ialuronico</a:t>
            </a: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01121" y="6397181"/>
            <a:ext cx="4070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Clin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Orthop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Relat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Res 1971; 80:25-32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6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180304" y="1691855"/>
            <a:ext cx="878339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nalisi 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dei campioni di liquido sinoviale prelevati 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 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pazienti affetti da borsite 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sovra-rotulea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5756" y="5109749"/>
            <a:ext cx="9118244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Dopo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trattamento l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concentrazioni totali delle proteine nei campioni di liquido sinoviale, erano significativamente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ridotte (</a:t>
            </a:r>
            <a:r>
              <a:rPr lang="it-IT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&lt;0.05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101335" y="6522435"/>
            <a:ext cx="31069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Experimental</a:t>
            </a:r>
            <a:r>
              <a:rPr lang="it-IT" sz="105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05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Gerontology</a:t>
            </a:r>
            <a:r>
              <a:rPr lang="it-IT" sz="1050" b="1" dirty="0">
                <a:solidFill>
                  <a:srgbClr val="00B0F0"/>
                </a:solidFill>
                <a:latin typeface="Comic Sans MS" panose="030F0702030302020204" pitchFamily="66" charset="0"/>
              </a:rPr>
              <a:t> 52 (2014) 30–35</a:t>
            </a:r>
            <a:r>
              <a:rPr lang="it-IT" sz="1050" b="1" dirty="0">
                <a:solidFill>
                  <a:srgbClr val="17375E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80304" y="3174084"/>
            <a:ext cx="8783392" cy="1323439"/>
          </a:xfrm>
          <a:prstGeom prst="rect">
            <a:avLst/>
          </a:prstGeom>
          <a:noFill/>
          <a:ln>
            <a:solidFill>
              <a:srgbClr val="A9FF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ELEMENTI PROTEICI COINVOLTI NEL PROCESSO INFIAMMATORIO</a:t>
            </a:r>
          </a:p>
          <a:p>
            <a:pPr algn="ctr"/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(APOLIPOPROTEINA 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A1, </a:t>
            </a: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INTERLEUCHINA 1 β, ALFA-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ANTITRIPSINA e METALLO-PROTEINASI)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-2223" y="102035"/>
            <a:ext cx="914622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ACIDO IALURONICO                              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(ATTIVITA’ ANTIINFIAMMATORIA)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2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5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-76038" y="934077"/>
            <a:ext cx="922003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Lo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tress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O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ssidativo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svolge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un ruolo importante nella degradazione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delle cartilagini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e nella patogenesi di OA. 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   I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radicali liberi dell'ossigeno (ROS),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sono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coinvolti nei processi degenerativi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cellulari</a:t>
            </a:r>
            <a:r>
              <a:rPr lang="it-IT" sz="24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1-2</a:t>
            </a:r>
            <a:endParaRPr lang="it-IT" sz="2400" b="1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pic>
        <p:nvPicPr>
          <p:cNvPr id="12" name="Immagin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-1" r="14556" b="23085"/>
          <a:stretch/>
        </p:blipFill>
        <p:spPr bwMode="auto">
          <a:xfrm>
            <a:off x="1049899" y="2524642"/>
            <a:ext cx="7068402" cy="2529601"/>
          </a:xfrm>
          <a:prstGeom prst="rect">
            <a:avLst/>
          </a:prstGeom>
          <a:noFill/>
          <a:ln w="12700" cmpd="sng">
            <a:solidFill>
              <a:schemeClr val="tx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24200" y="5054774"/>
            <a:ext cx="91319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I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livelli di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ROS del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liquido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sinoviale dopo trattamento con </a:t>
            </a:r>
            <a:r>
              <a:rPr lang="it-IT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Ac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. Ialuronico,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si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sono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ridotti rispetto ai livelli 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pre-rattamento</a:t>
            </a:r>
            <a:r>
              <a:rPr lang="it-IT" sz="24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3-6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 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881471" y="6223334"/>
            <a:ext cx="3125191" cy="21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1050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Osteoarthritis</a:t>
            </a:r>
            <a:r>
              <a:rPr lang="it-IT" sz="105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1050" dirty="0" err="1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Cartilage</a:t>
            </a:r>
            <a:r>
              <a:rPr lang="it-IT" sz="1050" dirty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2005; 13:643–</a:t>
            </a:r>
            <a:r>
              <a:rPr lang="it-IT" sz="105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54</a:t>
            </a:r>
            <a:endParaRPr lang="it-IT" sz="1050" dirty="0">
              <a:solidFill>
                <a:srgbClr val="00B0F0"/>
              </a:solidFill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096380" y="6528226"/>
            <a:ext cx="2799163" cy="210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1050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Osteoarthritis</a:t>
            </a:r>
            <a:r>
              <a:rPr lang="it-IT" sz="105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1050" dirty="0" err="1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Cartilage</a:t>
            </a:r>
            <a:r>
              <a:rPr lang="it-IT" sz="1050" dirty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2003; 11:747–</a:t>
            </a:r>
            <a:r>
              <a:rPr lang="it-IT" sz="105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55</a:t>
            </a:r>
            <a:endParaRPr lang="it-IT" sz="1050" dirty="0">
              <a:solidFill>
                <a:srgbClr val="00B0F0"/>
              </a:solidFill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53670" y="6195325"/>
            <a:ext cx="2012089" cy="210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1050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Inflamm</a:t>
            </a:r>
            <a:r>
              <a:rPr lang="it-IT" sz="105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1050" dirty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Res 2010; 59:471–7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331839" y="6183912"/>
            <a:ext cx="2324675" cy="210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1050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Clin</a:t>
            </a:r>
            <a:r>
              <a:rPr lang="it-IT" sz="105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1050" dirty="0" err="1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Rheumatol</a:t>
            </a:r>
            <a:r>
              <a:rPr lang="it-IT" sz="1050" dirty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2005; 24:497–501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033913" y="6528226"/>
            <a:ext cx="2860077" cy="210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1050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Osteoarthritis</a:t>
            </a:r>
            <a:r>
              <a:rPr lang="it-IT" sz="105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1050" dirty="0" err="1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Cartilage</a:t>
            </a:r>
            <a:r>
              <a:rPr lang="it-IT" sz="1050" dirty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2004; 12:536–42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34516" y="6575064"/>
            <a:ext cx="2242922" cy="198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</a:pPr>
            <a:r>
              <a:rPr lang="it-IT" sz="1050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Clin</a:t>
            </a:r>
            <a:r>
              <a:rPr lang="it-IT" sz="105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lang="it-IT" sz="1050" dirty="0" err="1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Rheumatol</a:t>
            </a:r>
            <a:r>
              <a:rPr lang="it-IT" sz="1050" dirty="0">
                <a:solidFill>
                  <a:srgbClr val="00B0F0"/>
                </a:solidFill>
                <a:latin typeface="Comic Sans MS" panose="030F0702030302020204" pitchFamily="66" charset="0"/>
                <a:cs typeface="Times New Roman"/>
              </a:rPr>
              <a:t> 2007;26:1306–11 </a:t>
            </a:r>
          </a:p>
        </p:txBody>
      </p:sp>
      <p:sp>
        <p:nvSpPr>
          <p:cNvPr id="22" name="Ovale 21"/>
          <p:cNvSpPr/>
          <p:nvPr/>
        </p:nvSpPr>
        <p:spPr>
          <a:xfrm>
            <a:off x="2205340" y="2864317"/>
            <a:ext cx="863789" cy="207808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5556804" y="2961934"/>
            <a:ext cx="747784" cy="207808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24" name="Ovale 23"/>
          <p:cNvSpPr/>
          <p:nvPr/>
        </p:nvSpPr>
        <p:spPr>
          <a:xfrm>
            <a:off x="3571666" y="4115869"/>
            <a:ext cx="615801" cy="913434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6886239" y="4116443"/>
            <a:ext cx="605892" cy="9144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-52810" y="-6540"/>
            <a:ext cx="914622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ACIDO IALURONICO                             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(ATTIVITA’ ANTIOSSIDANTE)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4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200" cy="6857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7" name="CasellaDiTesto 4"/>
          <p:cNvSpPr>
            <a:spLocks noChangeArrowheads="1"/>
          </p:cNvSpPr>
          <p:nvPr/>
        </p:nvSpPr>
        <p:spPr bwMode="auto">
          <a:xfrm>
            <a:off x="3209659" y="1191173"/>
            <a:ext cx="3066175" cy="842216"/>
          </a:xfrm>
          <a:prstGeom prst="roundRect">
            <a:avLst>
              <a:gd name="adj" fmla="val 16667"/>
            </a:avLst>
          </a:prstGeom>
          <a:noFill/>
          <a:ln>
            <a:solidFill>
              <a:srgbClr val="A9FF6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TRAUMA PENIENO con distacco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della tunica albuginea e piccolo ematoma 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3529252" y="2651630"/>
            <a:ext cx="2426990" cy="395288"/>
          </a:xfrm>
          <a:prstGeom prst="roundRect">
            <a:avLst>
              <a:gd name="adj" fmla="val 37065"/>
            </a:avLst>
          </a:prstGeom>
          <a:noFill/>
          <a:ln>
            <a:solidFill>
              <a:srgbClr val="A9FF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Accumulo di fibrina</a:t>
            </a:r>
          </a:p>
        </p:txBody>
      </p:sp>
      <p:sp>
        <p:nvSpPr>
          <p:cNvPr id="35" name="Rettangolo arrotondato 34"/>
          <p:cNvSpPr/>
          <p:nvPr/>
        </p:nvSpPr>
        <p:spPr>
          <a:xfrm>
            <a:off x="3529252" y="3450513"/>
            <a:ext cx="2426990" cy="872415"/>
          </a:xfrm>
          <a:prstGeom prst="roundRect">
            <a:avLst>
              <a:gd name="adj" fmla="val 37065"/>
            </a:avLst>
          </a:prstGeom>
          <a:noFill/>
          <a:ln>
            <a:solidFill>
              <a:srgbClr val="A9FF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Richiamo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 </a:t>
            </a:r>
          </a:p>
          <a:p>
            <a:pPr algn="ctr">
              <a:lnSpc>
                <a:spcPct val="90000"/>
              </a:lnSpc>
            </a:pPr>
            <a:r>
              <a:rPr lang="it-IT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cell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infiammatorie</a:t>
            </a:r>
          </a:p>
          <a:p>
            <a:pPr algn="ctr">
              <a:lnSpc>
                <a:spcPct val="90000"/>
              </a:lnSpc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</a:t>
            </a: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piastrine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3529251" y="4726523"/>
            <a:ext cx="2426991" cy="726501"/>
          </a:xfrm>
          <a:prstGeom prst="roundRect">
            <a:avLst>
              <a:gd name="adj" fmla="val 37065"/>
            </a:avLst>
          </a:prstGeom>
          <a:noFill/>
          <a:ln>
            <a:solidFill>
              <a:srgbClr val="A9FF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Eccessiva produzione di</a:t>
            </a:r>
          </a:p>
          <a:p>
            <a:pPr algn="ctr">
              <a:lnSpc>
                <a:spcPct val="90000"/>
              </a:lnSpc>
            </a:pP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COLLAGENE</a:t>
            </a:r>
          </a:p>
        </p:txBody>
      </p:sp>
      <p:sp>
        <p:nvSpPr>
          <p:cNvPr id="51" name="Rettangolo arrotondato 50"/>
          <p:cNvSpPr/>
          <p:nvPr/>
        </p:nvSpPr>
        <p:spPr>
          <a:xfrm>
            <a:off x="3529251" y="5848313"/>
            <a:ext cx="2426991" cy="822412"/>
          </a:xfrm>
          <a:prstGeom prst="roundRect">
            <a:avLst>
              <a:gd name="adj" fmla="val 37065"/>
            </a:avLst>
          </a:prstGeom>
          <a:noFill/>
          <a:ln>
            <a:solidFill>
              <a:srgbClr val="A9FF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FORMAZIONE E CALCIFICAZIONE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PLACCA PENIENA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3" name="Connettore 2 72"/>
          <p:cNvCxnSpPr>
            <a:stCxn id="27" idx="2"/>
            <a:endCxn id="31" idx="0"/>
          </p:cNvCxnSpPr>
          <p:nvPr/>
        </p:nvCxnSpPr>
        <p:spPr>
          <a:xfrm>
            <a:off x="4742747" y="2033389"/>
            <a:ext cx="0" cy="618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ttangolo arrotondato 79"/>
          <p:cNvSpPr/>
          <p:nvPr/>
        </p:nvSpPr>
        <p:spPr>
          <a:xfrm>
            <a:off x="6275834" y="2082932"/>
            <a:ext cx="2567839" cy="963986"/>
          </a:xfrm>
          <a:prstGeom prst="roundRect">
            <a:avLst>
              <a:gd name="adj" fmla="val 370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arcata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azione endotelio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protettiva</a:t>
            </a:r>
          </a:p>
        </p:txBody>
      </p:sp>
      <p:sp>
        <p:nvSpPr>
          <p:cNvPr id="81" name="Rettangolo arrotondato 80"/>
          <p:cNvSpPr/>
          <p:nvPr/>
        </p:nvSpPr>
        <p:spPr>
          <a:xfrm>
            <a:off x="230925" y="3046919"/>
            <a:ext cx="2978734" cy="1288836"/>
          </a:xfrm>
          <a:prstGeom prst="roundRect">
            <a:avLst>
              <a:gd name="adj" fmla="val 1368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locco espansione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linfocitaria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disattivazione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macrofagi interferendo con la loro maturazione </a:t>
            </a:r>
            <a:endParaRPr lang="it-IT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87" name="Connettore 2 86"/>
          <p:cNvCxnSpPr>
            <a:stCxn id="31" idx="2"/>
            <a:endCxn id="35" idx="0"/>
          </p:cNvCxnSpPr>
          <p:nvPr/>
        </p:nvCxnSpPr>
        <p:spPr>
          <a:xfrm>
            <a:off x="4742747" y="3046918"/>
            <a:ext cx="0" cy="403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ttangolo arrotondato 99"/>
          <p:cNvSpPr/>
          <p:nvPr/>
        </p:nvSpPr>
        <p:spPr>
          <a:xfrm>
            <a:off x="6376945" y="4085320"/>
            <a:ext cx="2655643" cy="1762993"/>
          </a:xfrm>
          <a:prstGeom prst="roundRect">
            <a:avLst>
              <a:gd name="adj" fmla="val 1368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Inibizione della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formazione e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maturazione del collagene indotta dall’azione di citochine infiammatorie</a:t>
            </a:r>
          </a:p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01" name="Connettore 2 100"/>
          <p:cNvCxnSpPr>
            <a:stCxn id="35" idx="2"/>
            <a:endCxn id="37" idx="0"/>
          </p:cNvCxnSpPr>
          <p:nvPr/>
        </p:nvCxnSpPr>
        <p:spPr>
          <a:xfrm>
            <a:off x="4742747" y="4322928"/>
            <a:ext cx="0" cy="403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ttangolo arrotondato 119"/>
          <p:cNvSpPr/>
          <p:nvPr/>
        </p:nvSpPr>
        <p:spPr>
          <a:xfrm>
            <a:off x="346387" y="5349285"/>
            <a:ext cx="2762161" cy="1308148"/>
          </a:xfrm>
          <a:prstGeom prst="roundRect">
            <a:avLst>
              <a:gd name="adj" fmla="val 1368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Interferisce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 le glicoproteine responsabili nell’induzione della </a:t>
            </a:r>
            <a:r>
              <a:rPr lang="it-IT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calcifilassi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ectopica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it-IT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21" name="Connettore 2 120"/>
          <p:cNvCxnSpPr>
            <a:stCxn id="37" idx="2"/>
            <a:endCxn id="51" idx="0"/>
          </p:cNvCxnSpPr>
          <p:nvPr/>
        </p:nvCxnSpPr>
        <p:spPr>
          <a:xfrm>
            <a:off x="4742747" y="5453024"/>
            <a:ext cx="0" cy="395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ttangolo 123"/>
          <p:cNvSpPr/>
          <p:nvPr/>
        </p:nvSpPr>
        <p:spPr>
          <a:xfrm>
            <a:off x="130272" y="52673"/>
            <a:ext cx="890765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Nella fisiopatologia </a:t>
            </a:r>
            <a:r>
              <a:rPr lang="en-GB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di IPP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,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ritroviamo gli stessi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meccanismi infiammatori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e lo stress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ossidativo che sono  alla base delle più comuni patologie di tipo </a:t>
            </a:r>
            <a:r>
              <a:rPr lang="it-IT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osteo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-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articolari</a:t>
            </a:r>
            <a:endParaRPr 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4932" y="1437991"/>
            <a:ext cx="199410" cy="230917"/>
          </a:xfrm>
          <a:prstGeom prst="rect">
            <a:avLst/>
          </a:prstGeom>
          <a:noFill/>
          <a:ln>
            <a:solidFill>
              <a:srgbClr val="A9FF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24932" y="1830565"/>
            <a:ext cx="199410" cy="230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5855" y="1427500"/>
            <a:ext cx="1922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FISIOPATOLOGIA IPP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46387" y="1815971"/>
            <a:ext cx="2282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AZIONE AC. IALURONICO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87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5" grpId="0" animBg="1"/>
      <p:bldP spid="37" grpId="0" animBg="1"/>
      <p:bldP spid="51" grpId="0" animBg="1"/>
      <p:bldP spid="80" grpId="0" animBg="1"/>
      <p:bldP spid="81" grpId="0" animBg="1"/>
      <p:bldP spid="100" grpId="0" animBg="1"/>
      <p:bldP spid="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 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0" y="11426"/>
            <a:ext cx="91682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cxnSp>
        <p:nvCxnSpPr>
          <p:cNvPr id="27" name="Connettore 1 26"/>
          <p:cNvCxnSpPr/>
          <p:nvPr/>
        </p:nvCxnSpPr>
        <p:spPr>
          <a:xfrm>
            <a:off x="4416340" y="579850"/>
            <a:ext cx="10633" cy="192184"/>
          </a:xfrm>
          <a:prstGeom prst="line">
            <a:avLst/>
          </a:prstGeom>
          <a:ln>
            <a:solidFill>
              <a:srgbClr val="984807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83251" y="113521"/>
            <a:ext cx="7497631" cy="4198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0" y="139081"/>
            <a:ext cx="7469972" cy="41310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72822" y="6279331"/>
            <a:ext cx="2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Sex </a:t>
            </a:r>
            <a:r>
              <a:rPr lang="it-IT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</a:t>
            </a:r>
            <a:r>
              <a:rPr lang="it-IT" sz="20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ed</a:t>
            </a:r>
            <a:r>
              <a:rPr lang="it-IT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2016</a:t>
            </a:r>
            <a:endParaRPr lang="it-IT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73" y="4502087"/>
            <a:ext cx="4343400" cy="1545283"/>
          </a:xfrm>
          <a:prstGeom prst="rect">
            <a:avLst/>
          </a:prstGeom>
        </p:spPr>
      </p:pic>
      <p:sp>
        <p:nvSpPr>
          <p:cNvPr id="14" name="Ovale 13"/>
          <p:cNvSpPr/>
          <p:nvPr/>
        </p:nvSpPr>
        <p:spPr>
          <a:xfrm>
            <a:off x="5385070" y="1808198"/>
            <a:ext cx="3261824" cy="124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002921" y="2076755"/>
            <a:ext cx="4026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65 pazienti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740</Words>
  <Application>Microsoft Office PowerPoint</Application>
  <PresentationFormat>Presentazione su schermo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Comic Sans MS</vt:lpstr>
      <vt:lpstr>Comic Sans MS Bold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Sara Cartaginese</dc:creator>
  <cp:lastModifiedBy>Alessandro Zucchi</cp:lastModifiedBy>
  <cp:revision>475</cp:revision>
  <dcterms:created xsi:type="dcterms:W3CDTF">2014-07-02T08:07:24Z</dcterms:created>
  <dcterms:modified xsi:type="dcterms:W3CDTF">2017-05-24T09:33:34Z</dcterms:modified>
</cp:coreProperties>
</file>