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5" r:id="rId1"/>
  </p:sldMasterIdLst>
  <p:notesMasterIdLst>
    <p:notesMasterId r:id="rId15"/>
  </p:notesMasterIdLst>
  <p:sldIdLst>
    <p:sldId id="256" r:id="rId2"/>
    <p:sldId id="257" r:id="rId3"/>
    <p:sldId id="265" r:id="rId4"/>
    <p:sldId id="259" r:id="rId5"/>
    <p:sldId id="258" r:id="rId6"/>
    <p:sldId id="269" r:id="rId7"/>
    <p:sldId id="260" r:id="rId8"/>
    <p:sldId id="261" r:id="rId9"/>
    <p:sldId id="264" r:id="rId10"/>
    <p:sldId id="270" r:id="rId11"/>
    <p:sldId id="266" r:id="rId12"/>
    <p:sldId id="267"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2" autoAdjust="0"/>
    <p:restoredTop sz="94662" autoAdjust="0"/>
  </p:normalViewPr>
  <p:slideViewPr>
    <p:cSldViewPr snapToGrid="0">
      <p:cViewPr>
        <p:scale>
          <a:sx n="100" d="100"/>
          <a:sy n="100" d="100"/>
        </p:scale>
        <p:origin x="4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40" d="100"/>
          <a:sy n="140" d="100"/>
        </p:scale>
        <p:origin x="1252" y="-37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16F8D-B236-41CD-8F3B-992911943ADF}" type="datetimeFigureOut">
              <a:rPr lang="it-IT" smtClean="0"/>
              <a:t>17/06/2017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err="1" smtClean="0"/>
              <a:t>Tecnica</a:t>
            </a:r>
            <a:r>
              <a:rPr lang="en-US" dirty="0" smtClean="0"/>
              <a:t> </a:t>
            </a:r>
            <a:r>
              <a:rPr lang="en-US" dirty="0" err="1" smtClean="0"/>
              <a:t>microchirurgica</a:t>
            </a:r>
            <a:r>
              <a:rPr lang="en-US" dirty="0" smtClean="0"/>
              <a:t>, </a:t>
            </a:r>
            <a:r>
              <a:rPr lang="en-US" dirty="0" err="1" smtClean="0"/>
              <a:t>laparoscopica</a:t>
            </a:r>
            <a:r>
              <a:rPr lang="en-US" dirty="0" smtClean="0"/>
              <a:t>, </a:t>
            </a:r>
            <a:r>
              <a:rPr lang="en-US" dirty="0" err="1" smtClean="0"/>
              <a:t>embolizzazione</a:t>
            </a:r>
            <a:r>
              <a:rPr lang="en-US" dirty="0" smtClean="0"/>
              <a:t> </a:t>
            </a:r>
            <a:r>
              <a:rPr lang="en-US" dirty="0" err="1" smtClean="0"/>
              <a:t>percutane</a:t>
            </a:r>
            <a:r>
              <a:rPr lang="en-US" dirty="0" smtClean="0"/>
              <a:t> </a:t>
            </a:r>
            <a:r>
              <a:rPr lang="en-US" dirty="0" err="1" smtClean="0"/>
              <a:t>sono</a:t>
            </a:r>
            <a:r>
              <a:rPr lang="en-US" dirty="0" smtClean="0"/>
              <a:t> le </a:t>
            </a:r>
            <a:r>
              <a:rPr lang="en-US" dirty="0" err="1" smtClean="0"/>
              <a:t>metodiche</a:t>
            </a:r>
            <a:r>
              <a:rPr lang="en-US" dirty="0" smtClean="0"/>
              <a:t> di </a:t>
            </a:r>
            <a:r>
              <a:rPr lang="en-US" dirty="0" err="1" smtClean="0"/>
              <a:t>trattamento</a:t>
            </a:r>
            <a:r>
              <a:rPr lang="en-US" dirty="0" smtClean="0"/>
              <a:t> per </a:t>
            </a:r>
            <a:r>
              <a:rPr lang="en-US" dirty="0" err="1" smtClean="0"/>
              <a:t>il</a:t>
            </a:r>
            <a:r>
              <a:rPr lang="en-US" dirty="0" smtClean="0"/>
              <a:t> </a:t>
            </a:r>
            <a:r>
              <a:rPr lang="en-US" dirty="0" err="1" smtClean="0"/>
              <a:t>varicocele</a:t>
            </a:r>
            <a:r>
              <a:rPr lang="en-US" dirty="0" smtClean="0"/>
              <a:t> The main goal of treatment is to eliminate venous backflow without causing postoperative complications, such as hydrocele. Although none of these methods has been proven to be superior to the others in terms of their ability to improve fertility, numerous studies</a:t>
            </a:r>
          </a:p>
          <a:p>
            <a:pPr lvl="0"/>
            <a:r>
              <a:rPr lang="en-US" dirty="0" smtClean="0"/>
              <a:t>have evaluated the clinical outcomes of these procedures, and microsurgical procedures seem to produce more favorable outcomes than other techniques. A large meta-analysis42] evaluated the cases of 4,473 infertile</a:t>
            </a:r>
          </a:p>
          <a:p>
            <a:pPr lvl="0"/>
            <a:r>
              <a:rPr lang="en-US" dirty="0" smtClean="0"/>
              <a:t>men with palpable </a:t>
            </a:r>
            <a:r>
              <a:rPr lang="en-US" dirty="0" err="1" smtClean="0"/>
              <a:t>varicoceles</a:t>
            </a:r>
            <a:r>
              <a:rPr lang="en-US" dirty="0" smtClean="0"/>
              <a:t> and showed that microsurgical</a:t>
            </a:r>
          </a:p>
          <a:p>
            <a:pPr lvl="0"/>
            <a:r>
              <a:rPr lang="en-US" dirty="0" err="1" smtClean="0"/>
              <a:t>varicocelectomy</a:t>
            </a:r>
            <a:r>
              <a:rPr lang="en-US" dirty="0" smtClean="0"/>
              <a:t> techniques were associated with</a:t>
            </a:r>
          </a:p>
          <a:p>
            <a:pPr lvl="0"/>
            <a:r>
              <a:rPr lang="en-US" dirty="0" smtClean="0"/>
              <a:t>higher spontaneous pregnancy rates and lower complication</a:t>
            </a:r>
          </a:p>
          <a:p>
            <a:pPr lvl="0"/>
            <a:r>
              <a:rPr lang="en-US" dirty="0" smtClean="0"/>
              <a:t>rates. Another review by </a:t>
            </a:r>
            <a:r>
              <a:rPr lang="en-US" dirty="0" err="1" smtClean="0"/>
              <a:t>Diegidio</a:t>
            </a:r>
            <a:r>
              <a:rPr lang="en-US" dirty="0" smtClean="0"/>
              <a:t> et al [70] that included</a:t>
            </a:r>
          </a:p>
          <a:p>
            <a:pPr lvl="0"/>
            <a:r>
              <a:rPr lang="en-US" dirty="0" smtClean="0"/>
              <a:t>over 5,000 patients concluded that microsurgical</a:t>
            </a:r>
          </a:p>
          <a:p>
            <a:pPr lvl="0"/>
            <a:r>
              <a:rPr lang="en-US" dirty="0" err="1" smtClean="0"/>
              <a:t>subinguinal</a:t>
            </a:r>
            <a:r>
              <a:rPr lang="en-US" dirty="0" smtClean="0"/>
              <a:t> or inguinal techniques offer the best outcomes</a:t>
            </a:r>
          </a:p>
          <a:p>
            <a:pPr lvl="0"/>
            <a:r>
              <a:rPr lang="en-US" dirty="0" smtClean="0"/>
              <a:t>(Table 1). Similar results were also described in a</a:t>
            </a:r>
          </a:p>
          <a:p>
            <a:pPr lvl="0"/>
            <a:r>
              <a:rPr lang="en-US" dirty="0" smtClean="0"/>
              <a:t>recent review article [71]. </a:t>
            </a:r>
            <a:r>
              <a:rPr lang="en-US" dirty="0" err="1" smtClean="0"/>
              <a:t>Kovac</a:t>
            </a:r>
            <a:r>
              <a:rPr lang="en-US" dirty="0" smtClean="0"/>
              <a:t> et al [72] examined the</a:t>
            </a:r>
          </a:p>
          <a:p>
            <a:pPr lvl="0"/>
            <a:r>
              <a:rPr lang="en-US" dirty="0" smtClean="0"/>
              <a:t>cost-effectiveness of </a:t>
            </a:r>
            <a:r>
              <a:rPr lang="en-US" dirty="0" err="1" smtClean="0"/>
              <a:t>varicocele</a:t>
            </a:r>
            <a:r>
              <a:rPr lang="en-US" dirty="0" smtClean="0"/>
              <a:t> treatment and found that</a:t>
            </a:r>
          </a:p>
          <a:p>
            <a:pPr lvl="0"/>
            <a:r>
              <a:rPr lang="en-US" dirty="0" smtClean="0"/>
              <a:t>microsurgical </a:t>
            </a:r>
            <a:r>
              <a:rPr lang="en-US" dirty="0" err="1" smtClean="0"/>
              <a:t>varicocelectomy</a:t>
            </a:r>
            <a:r>
              <a:rPr lang="en-US" dirty="0" smtClean="0"/>
              <a:t> was the most cost-effective</a:t>
            </a:r>
          </a:p>
          <a:p>
            <a:pPr lvl="0"/>
            <a:r>
              <a:rPr lang="en-US" dirty="0" smtClean="0"/>
              <a:t>method of treatment based on pregnancy outcomes.</a:t>
            </a:r>
          </a:p>
          <a:p>
            <a:pPr lvl="0"/>
            <a:r>
              <a:rPr lang="en-US" dirty="0" smtClean="0"/>
              <a:t>Collectively, microsurgical </a:t>
            </a:r>
            <a:r>
              <a:rPr lang="en-US" dirty="0" err="1" smtClean="0"/>
              <a:t>subinguinal</a:t>
            </a:r>
            <a:r>
              <a:rPr lang="en-US" dirty="0" smtClean="0"/>
              <a:t> or inguinal </a:t>
            </a:r>
            <a:r>
              <a:rPr lang="en-US" dirty="0" err="1" smtClean="0"/>
              <a:t>varicocelectomy</a:t>
            </a:r>
            <a:endParaRPr lang="en-US" dirty="0" smtClean="0"/>
          </a:p>
          <a:p>
            <a:pPr lvl="0"/>
            <a:r>
              <a:rPr lang="en-US" dirty="0" smtClean="0"/>
              <a:t>might be the optimal treatment in most</a:t>
            </a:r>
          </a:p>
          <a:p>
            <a:pPr lvl="0"/>
            <a:r>
              <a:rPr lang="en-US" dirty="0" smtClean="0"/>
              <a:t>cases. However, laparoscopic surgery might be preferred</a:t>
            </a:r>
          </a:p>
          <a:p>
            <a:pPr lvl="0"/>
            <a:r>
              <a:rPr lang="en-US" dirty="0" smtClean="0"/>
              <a:t>in some cases, such as those involving bilateral </a:t>
            </a:r>
            <a:r>
              <a:rPr lang="en-US" dirty="0" err="1" smtClean="0"/>
              <a:t>varicoceles</a:t>
            </a:r>
            <a:r>
              <a:rPr lang="en-US" dirty="0" smtClean="0"/>
              <a:t>.</a:t>
            </a:r>
          </a:p>
          <a:p>
            <a:pPr lvl="0"/>
            <a:r>
              <a:rPr lang="en-US" dirty="0" smtClean="0"/>
              <a:t>Percutaneous embolization is rarely employed as a</a:t>
            </a:r>
          </a:p>
          <a:p>
            <a:pPr lvl="0"/>
            <a:r>
              <a:rPr lang="en-US" dirty="0" smtClean="0"/>
              <a:t>first-line treatment for </a:t>
            </a:r>
            <a:r>
              <a:rPr lang="en-US" dirty="0" err="1" smtClean="0"/>
              <a:t>varicoceles</a:t>
            </a:r>
            <a:r>
              <a:rPr lang="en-US" dirty="0" smtClean="0"/>
              <a:t>, but it is an ideal choice</a:t>
            </a:r>
          </a:p>
          <a:p>
            <a:pPr lvl="0"/>
            <a:r>
              <a:rPr lang="en-US" dirty="0" smtClean="0"/>
              <a:t>for men in whom </a:t>
            </a:r>
            <a:r>
              <a:rPr lang="en-US" dirty="0" err="1" smtClean="0"/>
              <a:t>varicocele</a:t>
            </a:r>
            <a:r>
              <a:rPr lang="en-US" dirty="0" smtClean="0"/>
              <a:t> recurs after surgery</a:t>
            </a:r>
            <a:endParaRPr lang="it-IT" dirty="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B69B3-62A4-40FC-907D-1B0C2ABD08B4}" type="slidenum">
              <a:rPr lang="it-IT" smtClean="0"/>
              <a:t>‹N›</a:t>
            </a:fld>
            <a:endParaRPr lang="it-IT"/>
          </a:p>
        </p:txBody>
      </p:sp>
    </p:spTree>
    <p:extLst>
      <p:ext uri="{BB962C8B-B14F-4D97-AF65-F5344CB8AC3E}">
        <p14:creationId xmlns:p14="http://schemas.microsoft.com/office/powerpoint/2010/main" val="3765114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F8B69B3-62A4-40FC-907D-1B0C2ABD08B4}" type="slidenum">
              <a:rPr lang="it-IT" smtClean="0"/>
              <a:t>1</a:t>
            </a:fld>
            <a:endParaRPr lang="it-IT"/>
          </a:p>
        </p:txBody>
      </p:sp>
    </p:spTree>
    <p:extLst>
      <p:ext uri="{BB962C8B-B14F-4D97-AF65-F5344CB8AC3E}">
        <p14:creationId xmlns:p14="http://schemas.microsoft.com/office/powerpoint/2010/main" val="36343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baseline="0" dirty="0" smtClean="0">
                <a:solidFill>
                  <a:schemeClr val="tx1"/>
                </a:solidFill>
                <a:effectLst/>
                <a:latin typeface="+mn-lt"/>
                <a:ea typeface="+mn-ea"/>
                <a:cs typeface="+mn-cs"/>
              </a:rPr>
              <a:t>Dovrebbero essere selezionati per il trattamento solo gli adolescenti, nei quali il varicocele determina un’alterazione significativa della funzione testicolare (Chiba et al., 2016). Dai dati prodotti da Diamond abbiamo visto che una differenza nella volumetria tra i due testicoli maggiore al 20% raddoppia il</a:t>
            </a:r>
          </a:p>
          <a:p>
            <a:r>
              <a:rPr lang="it-IT" sz="1200" kern="1200" baseline="0" dirty="0" smtClean="0">
                <a:solidFill>
                  <a:schemeClr val="tx1"/>
                </a:solidFill>
                <a:effectLst/>
                <a:latin typeface="+mn-lt"/>
                <a:ea typeface="+mn-ea"/>
                <a:cs typeface="+mn-cs"/>
              </a:rPr>
              <a:t>rischio di una bassa motilità spermatica totale e un volume testicolare totale (destro + sinistro) minore</a:t>
            </a:r>
          </a:p>
          <a:p>
            <a:r>
              <a:rPr lang="it-IT" sz="1200" kern="1200" baseline="0" dirty="0" smtClean="0">
                <a:solidFill>
                  <a:schemeClr val="tx1"/>
                </a:solidFill>
                <a:effectLst/>
                <a:latin typeface="+mn-lt"/>
                <a:ea typeface="+mn-ea"/>
                <a:cs typeface="+mn-cs"/>
              </a:rPr>
              <a:t>a 30 cc quadruplica tale rischio (</a:t>
            </a:r>
            <a:r>
              <a:rPr lang="it-IT" sz="1200" kern="1200" baseline="0" dirty="0" err="1" smtClean="0">
                <a:solidFill>
                  <a:schemeClr val="tx1"/>
                </a:solidFill>
                <a:effectLst/>
                <a:latin typeface="+mn-lt"/>
                <a:ea typeface="+mn-ea"/>
                <a:cs typeface="+mn-cs"/>
              </a:rPr>
              <a:t>Kurtz</a:t>
            </a:r>
            <a:r>
              <a:rPr lang="it-IT" sz="1200" kern="1200" baseline="0" dirty="0" smtClean="0">
                <a:solidFill>
                  <a:schemeClr val="tx1"/>
                </a:solidFill>
                <a:effectLst/>
                <a:latin typeface="+mn-lt"/>
                <a:ea typeface="+mn-ea"/>
                <a:cs typeface="+mn-cs"/>
              </a:rPr>
              <a:t> et al., 2015)rappresentando dunque due semplici parametri su</a:t>
            </a:r>
          </a:p>
          <a:p>
            <a:r>
              <a:rPr lang="it-IT" sz="1200" kern="1200" baseline="0" dirty="0" smtClean="0">
                <a:solidFill>
                  <a:schemeClr val="tx1"/>
                </a:solidFill>
                <a:effectLst/>
                <a:latin typeface="+mn-lt"/>
                <a:ea typeface="+mn-ea"/>
                <a:cs typeface="+mn-cs"/>
              </a:rPr>
              <a:t>cui basare le eventuali decisioni di trattamento. Si può inoltre considerare una consistente discrepanza nella</a:t>
            </a:r>
          </a:p>
          <a:p>
            <a:r>
              <a:rPr lang="it-IT" sz="1200" kern="1200" baseline="0" dirty="0" smtClean="0">
                <a:solidFill>
                  <a:schemeClr val="tx1"/>
                </a:solidFill>
                <a:effectLst/>
                <a:latin typeface="+mn-lt"/>
                <a:ea typeface="+mn-ea"/>
                <a:cs typeface="+mn-cs"/>
              </a:rPr>
              <a:t>volumetria tra i due testicoli al termine dello sviluppo puberale (ad esempio &gt; a 5 ml). Altro dato da tenere presente è quello di considerare il varicocele come una malattia progressiva dove il picco di flusso retrogrado potrebbe rappresentare un altro importante </a:t>
            </a:r>
            <a:r>
              <a:rPr lang="it-IT" sz="1200" kern="1200" baseline="0" dirty="0" err="1" smtClean="0">
                <a:solidFill>
                  <a:schemeClr val="tx1"/>
                </a:solidFill>
                <a:effectLst/>
                <a:latin typeface="+mn-lt"/>
                <a:ea typeface="+mn-ea"/>
                <a:cs typeface="+mn-cs"/>
              </a:rPr>
              <a:t>cut</a:t>
            </a:r>
            <a:r>
              <a:rPr lang="it-IT" sz="1200" kern="1200" baseline="0" dirty="0" smtClean="0">
                <a:solidFill>
                  <a:schemeClr val="tx1"/>
                </a:solidFill>
                <a:effectLst/>
                <a:latin typeface="+mn-lt"/>
                <a:ea typeface="+mn-ea"/>
                <a:cs typeface="+mn-cs"/>
              </a:rPr>
              <a:t> off per </a:t>
            </a:r>
            <a:r>
              <a:rPr lang="it-IT" sz="1200" kern="1200" baseline="0" dirty="0" err="1" smtClean="0">
                <a:solidFill>
                  <a:schemeClr val="tx1"/>
                </a:solidFill>
                <a:effectLst/>
                <a:latin typeface="+mn-lt"/>
                <a:ea typeface="+mn-ea"/>
                <a:cs typeface="+mn-cs"/>
              </a:rPr>
              <a:t>l’indicazioni</a:t>
            </a:r>
            <a:r>
              <a:rPr lang="it-IT" sz="1200" kern="1200" baseline="0" dirty="0" smtClean="0">
                <a:solidFill>
                  <a:schemeClr val="tx1"/>
                </a:solidFill>
                <a:effectLst/>
                <a:latin typeface="+mn-lt"/>
                <a:ea typeface="+mn-ea"/>
                <a:cs typeface="+mn-cs"/>
              </a:rPr>
              <a:t> chirurgico.</a:t>
            </a:r>
          </a:p>
          <a:p>
            <a:endParaRPr lang="it-IT" dirty="0"/>
          </a:p>
        </p:txBody>
      </p:sp>
      <p:sp>
        <p:nvSpPr>
          <p:cNvPr id="4" name="Segnaposto numero diapositiva 3"/>
          <p:cNvSpPr>
            <a:spLocks noGrp="1"/>
          </p:cNvSpPr>
          <p:nvPr>
            <p:ph type="sldNum" sz="quarter" idx="10"/>
          </p:nvPr>
        </p:nvSpPr>
        <p:spPr/>
        <p:txBody>
          <a:bodyPr/>
          <a:lstStyle/>
          <a:p>
            <a:fld id="{6F8B69B3-62A4-40FC-907D-1B0C2ABD08B4}" type="slidenum">
              <a:rPr lang="it-IT" smtClean="0"/>
              <a:t>10</a:t>
            </a:fld>
            <a:endParaRPr lang="it-IT"/>
          </a:p>
        </p:txBody>
      </p:sp>
    </p:spTree>
    <p:extLst>
      <p:ext uri="{BB962C8B-B14F-4D97-AF65-F5344CB8AC3E}">
        <p14:creationId xmlns:p14="http://schemas.microsoft.com/office/powerpoint/2010/main" val="20480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baseline="0" dirty="0" smtClean="0">
                <a:solidFill>
                  <a:schemeClr val="tx1"/>
                </a:solidFill>
                <a:effectLst/>
                <a:latin typeface="+mn-lt"/>
                <a:ea typeface="+mn-ea"/>
                <a:cs typeface="+mn-cs"/>
              </a:rPr>
              <a:t>Il trattamento chirurgico del varicocele è cambiato nel corso del tempo, rappresentando un esempio di evoluzione di tecnica chirurgica, beneficiando da metà anni ’90 in poi dell’ausilio dell’approccio mininvasivo. Il trattamento mininvasivo è stato poi migliorato dall’introduzione della </a:t>
            </a:r>
            <a:r>
              <a:rPr lang="it-IT" sz="1200" i="1" kern="1200" baseline="0" dirty="0" err="1" smtClean="0">
                <a:solidFill>
                  <a:schemeClr val="tx1"/>
                </a:solidFill>
                <a:effectLst/>
                <a:latin typeface="+mn-lt"/>
                <a:ea typeface="+mn-ea"/>
                <a:cs typeface="+mn-cs"/>
              </a:rPr>
              <a:t>lymphatic</a:t>
            </a:r>
            <a:r>
              <a:rPr lang="it-IT" sz="1200" i="1" kern="1200" baseline="0" dirty="0" smtClean="0">
                <a:solidFill>
                  <a:schemeClr val="tx1"/>
                </a:solidFill>
                <a:effectLst/>
                <a:latin typeface="+mn-lt"/>
                <a:ea typeface="+mn-ea"/>
                <a:cs typeface="+mn-cs"/>
              </a:rPr>
              <a:t> </a:t>
            </a:r>
            <a:r>
              <a:rPr lang="it-IT" sz="1200" i="1" kern="1200" baseline="0" dirty="0" err="1" smtClean="0">
                <a:solidFill>
                  <a:schemeClr val="tx1"/>
                </a:solidFill>
                <a:effectLst/>
                <a:latin typeface="+mn-lt"/>
                <a:ea typeface="+mn-ea"/>
                <a:cs typeface="+mn-cs"/>
              </a:rPr>
              <a:t>sparing</a:t>
            </a:r>
            <a:r>
              <a:rPr lang="it-IT" sz="1200" i="1" kern="1200" baseline="0" dirty="0" smtClean="0">
                <a:solidFill>
                  <a:schemeClr val="tx1"/>
                </a:solidFill>
                <a:effectLst/>
                <a:latin typeface="+mn-lt"/>
                <a:ea typeface="+mn-ea"/>
                <a:cs typeface="+mn-cs"/>
              </a:rPr>
              <a:t> </a:t>
            </a:r>
            <a:r>
              <a:rPr lang="it-IT" sz="1200" i="1" kern="1200" baseline="0" dirty="0" err="1" smtClean="0">
                <a:solidFill>
                  <a:schemeClr val="tx1"/>
                </a:solidFill>
                <a:effectLst/>
                <a:latin typeface="+mn-lt"/>
                <a:ea typeface="+mn-ea"/>
                <a:cs typeface="+mn-cs"/>
              </a:rPr>
              <a:t>surgery</a:t>
            </a:r>
            <a:r>
              <a:rPr lang="it-IT" sz="1200" kern="1200" baseline="0" dirty="0" smtClean="0">
                <a:solidFill>
                  <a:schemeClr val="tx1"/>
                </a:solidFill>
                <a:effectLst/>
                <a:latin typeface="+mn-lt"/>
                <a:ea typeface="+mn-ea"/>
                <a:cs typeface="+mn-cs"/>
              </a:rPr>
              <a:t>,.Le prime tecniche, eseguite con approccio </a:t>
            </a:r>
            <a:r>
              <a:rPr lang="it-IT" sz="1200" i="1" kern="1200" baseline="0" dirty="0" err="1" smtClean="0">
                <a:solidFill>
                  <a:schemeClr val="tx1"/>
                </a:solidFill>
                <a:effectLst/>
                <a:latin typeface="+mn-lt"/>
                <a:ea typeface="+mn-ea"/>
                <a:cs typeface="+mn-cs"/>
              </a:rPr>
              <a:t>open</a:t>
            </a:r>
            <a:r>
              <a:rPr lang="it-IT" sz="1200" kern="1200" baseline="0" dirty="0" err="1" smtClean="0">
                <a:solidFill>
                  <a:schemeClr val="tx1"/>
                </a:solidFill>
                <a:effectLst/>
                <a:latin typeface="+mn-lt"/>
                <a:ea typeface="+mn-ea"/>
                <a:cs typeface="+mn-cs"/>
              </a:rPr>
              <a:t>,prevedevano</a:t>
            </a:r>
            <a:r>
              <a:rPr lang="it-IT" sz="1200" kern="1200" baseline="0" dirty="0" smtClean="0">
                <a:solidFill>
                  <a:schemeClr val="tx1"/>
                </a:solidFill>
                <a:effectLst/>
                <a:latin typeface="+mn-lt"/>
                <a:ea typeface="+mn-ea"/>
                <a:cs typeface="+mn-cs"/>
              </a:rPr>
              <a:t> la legatura o della sola vena spermatica (tecnica sec. </a:t>
            </a:r>
            <a:r>
              <a:rPr lang="it-IT" sz="1200" i="1" kern="1200" baseline="0" dirty="0" err="1" smtClean="0">
                <a:solidFill>
                  <a:schemeClr val="tx1"/>
                </a:solidFill>
                <a:effectLst/>
                <a:latin typeface="+mn-lt"/>
                <a:ea typeface="+mn-ea"/>
                <a:cs typeface="+mn-cs"/>
              </a:rPr>
              <a:t>Ivanissevich</a:t>
            </a:r>
            <a:r>
              <a:rPr lang="it-IT" sz="1200" kern="1200" baseline="0" dirty="0" smtClean="0">
                <a:solidFill>
                  <a:schemeClr val="tx1"/>
                </a:solidFill>
                <a:effectLst/>
                <a:latin typeface="+mn-lt"/>
                <a:ea typeface="+mn-ea"/>
                <a:cs typeface="+mn-cs"/>
              </a:rPr>
              <a:t>) o dell’intero fascio vascolare (tecnica sec. </a:t>
            </a:r>
            <a:r>
              <a:rPr lang="it-IT" sz="1200" i="1" kern="1200" baseline="0" dirty="0" err="1" smtClean="0">
                <a:solidFill>
                  <a:schemeClr val="tx1"/>
                </a:solidFill>
                <a:effectLst/>
                <a:latin typeface="+mn-lt"/>
                <a:ea typeface="+mn-ea"/>
                <a:cs typeface="+mn-cs"/>
              </a:rPr>
              <a:t>Palomo</a:t>
            </a:r>
            <a:r>
              <a:rPr lang="it-IT" sz="1200" kern="1200" baseline="0" dirty="0" smtClean="0">
                <a:solidFill>
                  <a:schemeClr val="tx1"/>
                </a:solidFill>
                <a:effectLst/>
                <a:latin typeface="+mn-lt"/>
                <a:ea typeface="+mn-ea"/>
                <a:cs typeface="+mn-cs"/>
              </a:rPr>
              <a:t>) eseguite per via retroperitoneale o per via inguinale o </a:t>
            </a:r>
            <a:r>
              <a:rPr lang="it-IT" sz="1200" kern="1200" baseline="0" dirty="0" err="1" smtClean="0">
                <a:solidFill>
                  <a:schemeClr val="tx1"/>
                </a:solidFill>
                <a:effectLst/>
                <a:latin typeface="+mn-lt"/>
                <a:ea typeface="+mn-ea"/>
                <a:cs typeface="+mn-cs"/>
              </a:rPr>
              <a:t>subinguinale</a:t>
            </a:r>
            <a:r>
              <a:rPr lang="it-IT" sz="1200" kern="1200" baseline="0" dirty="0" smtClean="0">
                <a:solidFill>
                  <a:schemeClr val="tx1"/>
                </a:solidFill>
                <a:effectLst/>
                <a:latin typeface="+mn-lt"/>
                <a:ea typeface="+mn-ea"/>
                <a:cs typeface="+mn-cs"/>
              </a:rPr>
              <a:t>. L’approccio laparoscopico transperitoneale ha il vantaggio di utilizzare un’ampia camera </a:t>
            </a:r>
            <a:r>
              <a:rPr lang="it-IT" sz="1200" kern="1200" baseline="0" dirty="0" err="1" smtClean="0">
                <a:solidFill>
                  <a:schemeClr val="tx1"/>
                </a:solidFill>
                <a:effectLst/>
                <a:latin typeface="+mn-lt"/>
                <a:ea typeface="+mn-ea"/>
                <a:cs typeface="+mn-cs"/>
              </a:rPr>
              <a:t>operatoria,permette</a:t>
            </a:r>
            <a:r>
              <a:rPr lang="it-IT" sz="1200" kern="1200" baseline="0" dirty="0" smtClean="0">
                <a:solidFill>
                  <a:schemeClr val="tx1"/>
                </a:solidFill>
                <a:effectLst/>
                <a:latin typeface="+mn-lt"/>
                <a:ea typeface="+mn-ea"/>
                <a:cs typeface="+mn-cs"/>
              </a:rPr>
              <a:t> la realizzazione di eventuali altre procedure chirurgiche nel medesimo intervento. La tecnica mininvasiva riduce la degenza, garantisce migliori risultati estetici e un precoce ritorno alle normali attività. L’approccio laparoscopico retroperitoneale riduce al minimo l’aggressione chirurgica alla parete addominale, grazie all’utilizzo di un solo </a:t>
            </a:r>
            <a:r>
              <a:rPr lang="it-IT" sz="1200" i="1" kern="1200" baseline="0" dirty="0" err="1" smtClean="0">
                <a:solidFill>
                  <a:schemeClr val="tx1"/>
                </a:solidFill>
                <a:effectLst/>
                <a:latin typeface="+mn-lt"/>
                <a:ea typeface="+mn-ea"/>
                <a:cs typeface="+mn-cs"/>
              </a:rPr>
              <a:t>trocar</a:t>
            </a:r>
            <a:r>
              <a:rPr lang="it-IT" sz="1200" kern="1200" baseline="0" dirty="0" smtClean="0">
                <a:solidFill>
                  <a:schemeClr val="tx1"/>
                </a:solidFill>
                <a:effectLst/>
                <a:latin typeface="+mn-lt"/>
                <a:ea typeface="+mn-ea"/>
                <a:cs typeface="+mn-cs"/>
              </a:rPr>
              <a:t>, consentendo un fisiologico accesso ai vasi spermatici, ma richiede una maggiore abilità chirurgica da parte dell’operatore, che si trova a dover lavorare in una camera operatoria più ristretta. Le complicazioni di tali tecniche sono la formazione di idrocele post-operatorio, la recidiva di varicocele e l’atrofia testicolare. La formazione di idrocele (~ 7% dei casi) è la complicanze più comune ed è dovuta alla sezione dei linfatici testicolari, che non vengono identificati nel contesto del fascio </a:t>
            </a:r>
            <a:r>
              <a:rPr lang="it-IT" sz="1200" kern="1200" baseline="0" dirty="0" err="1" smtClean="0">
                <a:solidFill>
                  <a:schemeClr val="tx1"/>
                </a:solidFill>
                <a:effectLst/>
                <a:latin typeface="+mn-lt"/>
                <a:ea typeface="+mn-ea"/>
                <a:cs typeface="+mn-cs"/>
              </a:rPr>
              <a:t>vascolare.L’uso</a:t>
            </a:r>
            <a:r>
              <a:rPr lang="it-IT" sz="1200" kern="1200" baseline="0" dirty="0" smtClean="0">
                <a:solidFill>
                  <a:schemeClr val="tx1"/>
                </a:solidFill>
                <a:effectLst/>
                <a:latin typeface="+mn-lt"/>
                <a:ea typeface="+mn-ea"/>
                <a:cs typeface="+mn-cs"/>
              </a:rPr>
              <a:t> di un microscopio operativo ha ridotto l’incidenza di questa complicanza, in quanto permette di identificare i vasi linfatici e di risparmiarli. Negli adulti e negli adolescenti, la </a:t>
            </a:r>
            <a:r>
              <a:rPr lang="it-IT" sz="1200" kern="1200" baseline="0" dirty="0" err="1" smtClean="0">
                <a:solidFill>
                  <a:schemeClr val="tx1"/>
                </a:solidFill>
                <a:effectLst/>
                <a:latin typeface="+mn-lt"/>
                <a:ea typeface="+mn-ea"/>
                <a:cs typeface="+mn-cs"/>
              </a:rPr>
              <a:t>varicocelectomia</a:t>
            </a:r>
            <a:r>
              <a:rPr lang="it-IT" sz="1200" kern="1200" baseline="0" dirty="0" smtClean="0">
                <a:solidFill>
                  <a:schemeClr val="tx1"/>
                </a:solidFill>
                <a:effectLst/>
                <a:latin typeface="+mn-lt"/>
                <a:ea typeface="+mn-ea"/>
                <a:cs typeface="+mn-cs"/>
              </a:rPr>
              <a:t> microscopica per via </a:t>
            </a:r>
            <a:r>
              <a:rPr lang="it-IT" sz="1200" kern="1200" baseline="0" dirty="0" err="1" smtClean="0">
                <a:solidFill>
                  <a:schemeClr val="tx1"/>
                </a:solidFill>
                <a:effectLst/>
                <a:latin typeface="+mn-lt"/>
                <a:ea typeface="+mn-ea"/>
                <a:cs typeface="+mn-cs"/>
              </a:rPr>
              <a:t>subinguinale</a:t>
            </a:r>
            <a:r>
              <a:rPr lang="it-IT" sz="1200" kern="1200" baseline="0" dirty="0" smtClean="0">
                <a:solidFill>
                  <a:schemeClr val="tx1"/>
                </a:solidFill>
                <a:effectLst/>
                <a:latin typeface="+mn-lt"/>
                <a:ea typeface="+mn-ea"/>
                <a:cs typeface="+mn-cs"/>
              </a:rPr>
              <a:t> è stata associata con tassi di complicanze più bassi e con miglioramenti della concentrazione spermatica nel liquido seminale comparabili a quelli della </a:t>
            </a:r>
            <a:r>
              <a:rPr lang="it-IT" sz="1200" kern="1200" baseline="0" dirty="0" err="1" smtClean="0">
                <a:solidFill>
                  <a:schemeClr val="tx1"/>
                </a:solidFill>
                <a:effectLst/>
                <a:latin typeface="+mn-lt"/>
                <a:ea typeface="+mn-ea"/>
                <a:cs typeface="+mn-cs"/>
              </a:rPr>
              <a:t>varicocelectomia</a:t>
            </a:r>
            <a:r>
              <a:rPr lang="it-IT" sz="1200" kern="1200" baseline="0" dirty="0" smtClean="0">
                <a:solidFill>
                  <a:schemeClr val="tx1"/>
                </a:solidFill>
                <a:effectLst/>
                <a:latin typeface="+mn-lt"/>
                <a:ea typeface="+mn-ea"/>
                <a:cs typeface="+mn-cs"/>
              </a:rPr>
              <a:t> open o laparoscopica senza l’utilizzo del microscopio (</a:t>
            </a:r>
            <a:r>
              <a:rPr lang="it-IT" sz="1200" kern="1200" baseline="0" dirty="0" err="1" smtClean="0">
                <a:solidFill>
                  <a:schemeClr val="tx1"/>
                </a:solidFill>
                <a:effectLst/>
                <a:latin typeface="+mn-lt"/>
                <a:ea typeface="+mn-ea"/>
                <a:cs typeface="+mn-cs"/>
              </a:rPr>
              <a:t>Diegidio</a:t>
            </a:r>
            <a:r>
              <a:rPr lang="it-IT" sz="1200" kern="1200" baseline="0" dirty="0" smtClean="0">
                <a:solidFill>
                  <a:schemeClr val="tx1"/>
                </a:solidFill>
                <a:effectLst/>
                <a:latin typeface="+mn-lt"/>
                <a:ea typeface="+mn-ea"/>
                <a:cs typeface="+mn-cs"/>
              </a:rPr>
              <a:t> et al., 2011).La tecnica di </a:t>
            </a:r>
            <a:r>
              <a:rPr lang="it-IT" sz="1200" i="1" kern="1200" baseline="0" dirty="0" err="1" smtClean="0">
                <a:solidFill>
                  <a:schemeClr val="tx1"/>
                </a:solidFill>
                <a:effectLst/>
                <a:latin typeface="+mn-lt"/>
                <a:ea typeface="+mn-ea"/>
                <a:cs typeface="+mn-cs"/>
              </a:rPr>
              <a:t>lymphatic</a:t>
            </a:r>
            <a:r>
              <a:rPr lang="it-IT" sz="1200" i="1" kern="1200" baseline="0" dirty="0" smtClean="0">
                <a:solidFill>
                  <a:schemeClr val="tx1"/>
                </a:solidFill>
                <a:effectLst/>
                <a:latin typeface="+mn-lt"/>
                <a:ea typeface="+mn-ea"/>
                <a:cs typeface="+mn-cs"/>
              </a:rPr>
              <a:t> </a:t>
            </a:r>
            <a:r>
              <a:rPr lang="it-IT" sz="1200" i="1" kern="1200" baseline="0" dirty="0" err="1" smtClean="0">
                <a:solidFill>
                  <a:schemeClr val="tx1"/>
                </a:solidFill>
                <a:effectLst/>
                <a:latin typeface="+mn-lt"/>
                <a:ea typeface="+mn-ea"/>
                <a:cs typeface="+mn-cs"/>
              </a:rPr>
              <a:t>sparing</a:t>
            </a:r>
            <a:r>
              <a:rPr lang="it-IT" sz="1200" i="1" kern="1200" baseline="0" dirty="0" smtClean="0">
                <a:solidFill>
                  <a:schemeClr val="tx1"/>
                </a:solidFill>
                <a:effectLst/>
                <a:latin typeface="+mn-lt"/>
                <a:ea typeface="+mn-ea"/>
                <a:cs typeface="+mn-cs"/>
              </a:rPr>
              <a:t> </a:t>
            </a:r>
            <a:r>
              <a:rPr lang="it-IT" sz="1200" i="1" kern="1200" baseline="0" dirty="0" err="1" smtClean="0">
                <a:solidFill>
                  <a:schemeClr val="tx1"/>
                </a:solidFill>
                <a:effectLst/>
                <a:latin typeface="+mn-lt"/>
                <a:ea typeface="+mn-ea"/>
                <a:cs typeface="+mn-cs"/>
              </a:rPr>
              <a:t>varicocelectomy</a:t>
            </a:r>
            <a:r>
              <a:rPr lang="it-IT" sz="1200" kern="1200" baseline="0" dirty="0" smtClean="0">
                <a:solidFill>
                  <a:schemeClr val="tx1"/>
                </a:solidFill>
                <a:effectLst/>
                <a:latin typeface="+mn-lt"/>
                <a:ea typeface="+mn-ea"/>
                <a:cs typeface="+mn-cs"/>
              </a:rPr>
              <a:t>, permette l’identificazione dei linfatici testicolari nel 70-80% dei casi e di conseguenza di ridurre </a:t>
            </a:r>
            <a:r>
              <a:rPr lang="it-IT" sz="1200" kern="1200" baseline="0" dirty="0" err="1" smtClean="0">
                <a:solidFill>
                  <a:schemeClr val="tx1"/>
                </a:solidFill>
                <a:effectLst/>
                <a:latin typeface="+mn-lt"/>
                <a:ea typeface="+mn-ea"/>
                <a:cs typeface="+mn-cs"/>
              </a:rPr>
              <a:t>ulteriormentel’incidenza</a:t>
            </a:r>
            <a:r>
              <a:rPr lang="it-IT" sz="1200" kern="1200" baseline="0" dirty="0" smtClean="0">
                <a:solidFill>
                  <a:schemeClr val="tx1"/>
                </a:solidFill>
                <a:effectLst/>
                <a:latin typeface="+mn-lt"/>
                <a:ea typeface="+mn-ea"/>
                <a:cs typeface="+mn-cs"/>
              </a:rPr>
              <a:t> di idrocele secondario (</a:t>
            </a:r>
            <a:r>
              <a:rPr lang="it-IT" sz="1200" kern="1200" baseline="0" dirty="0" err="1" smtClean="0">
                <a:solidFill>
                  <a:schemeClr val="tx1"/>
                </a:solidFill>
                <a:effectLst/>
                <a:latin typeface="+mn-lt"/>
                <a:ea typeface="+mn-ea"/>
                <a:cs typeface="+mn-cs"/>
              </a:rPr>
              <a:t>Liang</a:t>
            </a:r>
            <a:r>
              <a:rPr lang="it-IT" sz="1200" kern="1200" baseline="0" dirty="0" smtClean="0">
                <a:solidFill>
                  <a:schemeClr val="tx1"/>
                </a:solidFill>
                <a:effectLst/>
                <a:latin typeface="+mn-lt"/>
                <a:ea typeface="+mn-ea"/>
                <a:cs typeface="+mn-cs"/>
              </a:rPr>
              <a:t> et al., 2011).Il trattamento del varicocele può avvenire anche mediante un approccio non chirurgico di tipo </a:t>
            </a:r>
            <a:r>
              <a:rPr lang="it-IT" sz="1200" kern="1200" baseline="0" dirty="0" err="1" smtClean="0">
                <a:solidFill>
                  <a:schemeClr val="tx1"/>
                </a:solidFill>
                <a:effectLst/>
                <a:latin typeface="+mn-lt"/>
                <a:ea typeface="+mn-ea"/>
                <a:cs typeface="+mn-cs"/>
              </a:rPr>
              <a:t>endovascolare</a:t>
            </a:r>
            <a:r>
              <a:rPr lang="it-IT" sz="1200" kern="1200" baseline="0" dirty="0" smtClean="0">
                <a:solidFill>
                  <a:schemeClr val="tx1"/>
                </a:solidFill>
                <a:effectLst/>
                <a:latin typeface="+mn-lt"/>
                <a:ea typeface="+mn-ea"/>
                <a:cs typeface="+mn-cs"/>
              </a:rPr>
              <a:t> sotto scopia radiologica. Questa metodica elimina inoltre il potenziale</a:t>
            </a:r>
          </a:p>
          <a:p>
            <a:r>
              <a:rPr lang="it-IT" sz="1200" kern="1200" baseline="0" dirty="0" smtClean="0">
                <a:solidFill>
                  <a:schemeClr val="tx1"/>
                </a:solidFill>
                <a:effectLst/>
                <a:latin typeface="+mn-lt"/>
                <a:ea typeface="+mn-ea"/>
                <a:cs typeface="+mn-cs"/>
              </a:rPr>
              <a:t>danno arterioso alla base dell’atrofia iatrogena del testicolo.  Tra le tecniche “</a:t>
            </a:r>
            <a:r>
              <a:rPr lang="it-IT" sz="1200" kern="1200" baseline="0" dirty="0" err="1" smtClean="0">
                <a:solidFill>
                  <a:schemeClr val="tx1"/>
                </a:solidFill>
                <a:effectLst/>
                <a:latin typeface="+mn-lt"/>
                <a:ea typeface="+mn-ea"/>
                <a:cs typeface="+mn-cs"/>
              </a:rPr>
              <a:t>miniinvasive</a:t>
            </a:r>
            <a:r>
              <a:rPr lang="it-IT" sz="1200" kern="1200" baseline="0" dirty="0" smtClean="0">
                <a:solidFill>
                  <a:schemeClr val="tx1"/>
                </a:solidFill>
                <a:effectLst/>
                <a:latin typeface="+mn-lt"/>
                <a:ea typeface="+mn-ea"/>
                <a:cs typeface="+mn-cs"/>
              </a:rPr>
              <a:t>”,</a:t>
            </a:r>
          </a:p>
          <a:p>
            <a:r>
              <a:rPr lang="it-IT" sz="1200" kern="1200" baseline="0" dirty="0" smtClean="0">
                <a:solidFill>
                  <a:schemeClr val="tx1"/>
                </a:solidFill>
                <a:effectLst/>
                <a:latin typeface="+mn-lt"/>
                <a:ea typeface="+mn-ea"/>
                <a:cs typeface="+mn-cs"/>
              </a:rPr>
              <a:t>si deve considerare la </a:t>
            </a:r>
            <a:r>
              <a:rPr lang="it-IT" sz="1200" i="1" kern="1200" baseline="0" dirty="0" err="1" smtClean="0">
                <a:solidFill>
                  <a:schemeClr val="tx1"/>
                </a:solidFill>
                <a:effectLst/>
                <a:latin typeface="+mn-lt"/>
                <a:ea typeface="+mn-ea"/>
                <a:cs typeface="+mn-cs"/>
              </a:rPr>
              <a:t>scleroterapia</a:t>
            </a:r>
            <a:r>
              <a:rPr lang="it-IT" sz="1200" i="1" kern="1200" baseline="0" dirty="0" smtClean="0">
                <a:solidFill>
                  <a:schemeClr val="tx1"/>
                </a:solidFill>
                <a:effectLst/>
                <a:latin typeface="+mn-lt"/>
                <a:ea typeface="+mn-ea"/>
                <a:cs typeface="+mn-cs"/>
              </a:rPr>
              <a:t> trans-scrotale anterograda, </a:t>
            </a:r>
            <a:r>
              <a:rPr lang="it-IT" sz="1200" kern="1200" baseline="0" dirty="0" smtClean="0">
                <a:solidFill>
                  <a:schemeClr val="tx1"/>
                </a:solidFill>
                <a:effectLst/>
                <a:latin typeface="+mn-lt"/>
                <a:ea typeface="+mn-ea"/>
                <a:cs typeface="+mn-cs"/>
              </a:rPr>
              <a:t>secondo </a:t>
            </a:r>
            <a:r>
              <a:rPr lang="it-IT" sz="1200" kern="1200" baseline="0" dirty="0" err="1" smtClean="0">
                <a:solidFill>
                  <a:schemeClr val="tx1"/>
                </a:solidFill>
                <a:effectLst/>
                <a:latin typeface="+mn-lt"/>
                <a:ea typeface="+mn-ea"/>
                <a:cs typeface="+mn-cs"/>
              </a:rPr>
              <a:t>Tauber</a:t>
            </a:r>
            <a:r>
              <a:rPr lang="it-IT" sz="1200" kern="1200" baseline="0" dirty="0" smtClean="0">
                <a:solidFill>
                  <a:schemeClr val="tx1"/>
                </a:solidFill>
                <a:effectLst/>
                <a:latin typeface="+mn-lt"/>
                <a:ea typeface="+mn-ea"/>
                <a:cs typeface="+mn-cs"/>
              </a:rPr>
              <a:t> et al. (1988), facilmente</a:t>
            </a:r>
          </a:p>
          <a:p>
            <a:r>
              <a:rPr lang="it-IT" sz="1200" kern="1200" baseline="0" dirty="0" smtClean="0">
                <a:solidFill>
                  <a:schemeClr val="tx1"/>
                </a:solidFill>
                <a:effectLst/>
                <a:latin typeface="+mn-lt"/>
                <a:ea typeface="+mn-ea"/>
                <a:cs typeface="+mn-cs"/>
              </a:rPr>
              <a:t>eseguibile in anestesia locale e con rischio inferiore di comparsa di idrocele e/o recidiva. Tale tecnica risulta</a:t>
            </a:r>
          </a:p>
          <a:p>
            <a:r>
              <a:rPr lang="it-IT" sz="1200" kern="1200" baseline="0" dirty="0" smtClean="0">
                <a:solidFill>
                  <a:schemeClr val="tx1"/>
                </a:solidFill>
                <a:effectLst/>
                <a:latin typeface="+mn-lt"/>
                <a:ea typeface="+mn-ea"/>
                <a:cs typeface="+mn-cs"/>
              </a:rPr>
              <a:t>particolarmente vantaggiosa nel trattamento delle forme iterative per la indispensabile visualizzazione flebografica, che risulta carente con un accesso laparoscopico e/o</a:t>
            </a:r>
          </a:p>
          <a:p>
            <a:r>
              <a:rPr lang="it-IT" sz="1200" kern="1200" baseline="0" dirty="0" smtClean="0">
                <a:solidFill>
                  <a:schemeClr val="tx1"/>
                </a:solidFill>
                <a:effectLst/>
                <a:latin typeface="+mn-lt"/>
                <a:ea typeface="+mn-ea"/>
                <a:cs typeface="+mn-cs"/>
              </a:rPr>
              <a:t>chirurgico tradizionale (</a:t>
            </a:r>
            <a:r>
              <a:rPr lang="it-IT" sz="1200" kern="1200" baseline="0" dirty="0" err="1" smtClean="0">
                <a:solidFill>
                  <a:schemeClr val="tx1"/>
                </a:solidFill>
                <a:effectLst/>
                <a:latin typeface="+mn-lt"/>
                <a:ea typeface="+mn-ea"/>
                <a:cs typeface="+mn-cs"/>
              </a:rPr>
              <a:t>Tauber</a:t>
            </a:r>
            <a:r>
              <a:rPr lang="it-IT" sz="1200" kern="1200" baseline="0" dirty="0" smtClean="0">
                <a:solidFill>
                  <a:schemeClr val="tx1"/>
                </a:solidFill>
                <a:effectLst/>
                <a:latin typeface="+mn-lt"/>
                <a:ea typeface="+mn-ea"/>
                <a:cs typeface="+mn-cs"/>
              </a:rPr>
              <a:t> et al, 2006).</a:t>
            </a:r>
          </a:p>
          <a:p>
            <a:endParaRPr lang="it-IT" dirty="0"/>
          </a:p>
        </p:txBody>
      </p:sp>
      <p:sp>
        <p:nvSpPr>
          <p:cNvPr id="4" name="Segnaposto numero diapositiva 3"/>
          <p:cNvSpPr>
            <a:spLocks noGrp="1"/>
          </p:cNvSpPr>
          <p:nvPr>
            <p:ph type="sldNum" sz="quarter" idx="10"/>
          </p:nvPr>
        </p:nvSpPr>
        <p:spPr/>
        <p:txBody>
          <a:bodyPr/>
          <a:lstStyle/>
          <a:p>
            <a:fld id="{6F8B69B3-62A4-40FC-907D-1B0C2ABD08B4}" type="slidenum">
              <a:rPr lang="it-IT" smtClean="0"/>
              <a:t>11</a:t>
            </a:fld>
            <a:endParaRPr lang="it-IT" dirty="0"/>
          </a:p>
        </p:txBody>
      </p:sp>
    </p:spTree>
    <p:extLst>
      <p:ext uri="{BB962C8B-B14F-4D97-AF65-F5344CB8AC3E}">
        <p14:creationId xmlns:p14="http://schemas.microsoft.com/office/powerpoint/2010/main" val="208788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03250" y="1076325"/>
            <a:ext cx="5486400" cy="3086100"/>
          </a:xfrm>
        </p:spPr>
      </p:sp>
      <p:sp>
        <p:nvSpPr>
          <p:cNvPr id="3" name="Segnaposto note 2"/>
          <p:cNvSpPr>
            <a:spLocks noGrp="1"/>
          </p:cNvSpPr>
          <p:nvPr>
            <p:ph type="body" idx="1"/>
          </p:nvPr>
        </p:nvSpPr>
        <p:spPr/>
        <p:txBody>
          <a:bodyPr/>
          <a:lstStyle/>
          <a:p>
            <a:r>
              <a:rPr lang="it-IT" sz="1200" kern="1200" baseline="0" dirty="0" smtClean="0">
                <a:solidFill>
                  <a:schemeClr val="tx1"/>
                </a:solidFill>
                <a:effectLst/>
                <a:latin typeface="+mn-lt"/>
                <a:ea typeface="+mn-ea"/>
                <a:cs typeface="+mn-cs"/>
              </a:rPr>
              <a:t>Ad oggi non esiste un </a:t>
            </a:r>
            <a:r>
              <a:rPr lang="it-IT" sz="1200" i="1" kern="1200" baseline="0" dirty="0" err="1" smtClean="0">
                <a:solidFill>
                  <a:schemeClr val="tx1"/>
                </a:solidFill>
                <a:effectLst/>
                <a:latin typeface="+mn-lt"/>
                <a:ea typeface="+mn-ea"/>
                <a:cs typeface="+mn-cs"/>
              </a:rPr>
              <a:t>gold</a:t>
            </a:r>
            <a:r>
              <a:rPr lang="it-IT" sz="1200" i="1" kern="1200" baseline="0" dirty="0" smtClean="0">
                <a:solidFill>
                  <a:schemeClr val="tx1"/>
                </a:solidFill>
                <a:effectLst/>
                <a:latin typeface="+mn-lt"/>
                <a:ea typeface="+mn-ea"/>
                <a:cs typeface="+mn-cs"/>
              </a:rPr>
              <a:t> standard </a:t>
            </a:r>
            <a:r>
              <a:rPr lang="it-IT" sz="1200" kern="1200" baseline="0" dirty="0" smtClean="0">
                <a:solidFill>
                  <a:schemeClr val="tx1"/>
                </a:solidFill>
                <a:effectLst/>
                <a:latin typeface="+mn-lt"/>
                <a:ea typeface="+mn-ea"/>
                <a:cs typeface="+mn-cs"/>
              </a:rPr>
              <a:t>per il trattamento del varicocele, in quanto vantaggi e limiti sono documentati in tutti i diversi approcci descritti in letteratura. La</a:t>
            </a:r>
            <a:r>
              <a:rPr lang="en-US" sz="1200" kern="1200" baseline="0" dirty="0" err="1" smtClean="0">
                <a:solidFill>
                  <a:schemeClr val="tx1"/>
                </a:solidFill>
                <a:effectLst/>
                <a:latin typeface="+mn-lt"/>
                <a:ea typeface="+mn-ea"/>
                <a:cs typeface="+mn-cs"/>
              </a:rPr>
              <a:t>Tecnica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microchirurgica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laparoscopica,embolizzazione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percutanea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rappresentano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tutte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valide</a:t>
            </a:r>
            <a:r>
              <a:rPr lang="en-US" sz="1200" kern="1200" baseline="0" dirty="0" smtClean="0">
                <a:solidFill>
                  <a:schemeClr val="tx1"/>
                </a:solidFill>
                <a:effectLst/>
                <a:latin typeface="+mn-lt"/>
                <a:ea typeface="+mn-ea"/>
                <a:cs typeface="+mn-cs"/>
              </a:rPr>
              <a:t> alternative al </a:t>
            </a:r>
            <a:r>
              <a:rPr lang="en-US" sz="1200" kern="1200" baseline="0" dirty="0" err="1" smtClean="0">
                <a:solidFill>
                  <a:schemeClr val="tx1"/>
                </a:solidFill>
                <a:effectLst/>
                <a:latin typeface="+mn-lt"/>
                <a:ea typeface="+mn-ea"/>
                <a:cs typeface="+mn-cs"/>
              </a:rPr>
              <a:t>trattamento</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vcaricocele.L’obiettivo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principale</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trattaemtno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rimane</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risoluzione</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reflusso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venoso</a:t>
            </a:r>
            <a:r>
              <a:rPr lang="en-US" sz="1200" kern="1200" baseline="0" dirty="0" smtClean="0">
                <a:solidFill>
                  <a:schemeClr val="tx1"/>
                </a:solidFill>
                <a:effectLst/>
                <a:latin typeface="+mn-lt"/>
                <a:ea typeface="+mn-ea"/>
                <a:cs typeface="+mn-cs"/>
              </a:rPr>
              <a:t> con le minor </a:t>
            </a:r>
            <a:r>
              <a:rPr lang="en-US" sz="1200" kern="1200" baseline="0" dirty="0" err="1" smtClean="0">
                <a:solidFill>
                  <a:schemeClr val="tx1"/>
                </a:solidFill>
                <a:effectLst/>
                <a:latin typeface="+mn-lt"/>
                <a:ea typeface="+mn-ea"/>
                <a:cs typeface="+mn-cs"/>
              </a:rPr>
              <a:t>complicanze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possibili</a:t>
            </a:r>
            <a:r>
              <a:rPr lang="en-US" sz="1200" kern="1200" baseline="0" dirty="0" smtClean="0">
                <a:solidFill>
                  <a:schemeClr val="tx1"/>
                </a:solidFill>
                <a:effectLst/>
                <a:latin typeface="+mn-lt"/>
                <a:ea typeface="+mn-ea"/>
                <a:cs typeface="+mn-cs"/>
              </a:rPr>
              <a:t> come ad </a:t>
            </a:r>
            <a:r>
              <a:rPr lang="en-US" sz="1200" kern="1200" baseline="0" dirty="0" err="1" smtClean="0">
                <a:solidFill>
                  <a:schemeClr val="tx1"/>
                </a:solidFill>
                <a:effectLst/>
                <a:latin typeface="+mn-lt"/>
                <a:ea typeface="+mn-ea"/>
                <a:cs typeface="+mn-cs"/>
              </a:rPr>
              <a:t>esempio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l’idrocele.Nessuno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questi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trattamenti</a:t>
            </a:r>
            <a:r>
              <a:rPr lang="en-US" sz="1200" kern="1200" baseline="0" dirty="0" smtClean="0">
                <a:solidFill>
                  <a:schemeClr val="tx1"/>
                </a:solidFill>
                <a:effectLst/>
                <a:latin typeface="+mn-lt"/>
                <a:ea typeface="+mn-ea"/>
                <a:cs typeface="+mn-cs"/>
              </a:rPr>
              <a:t> ha </a:t>
            </a:r>
            <a:r>
              <a:rPr lang="en-US" sz="1200" kern="1200" baseline="0" dirty="0" err="1" smtClean="0">
                <a:solidFill>
                  <a:schemeClr val="tx1"/>
                </a:solidFill>
                <a:effectLst/>
                <a:latin typeface="+mn-lt"/>
                <a:ea typeface="+mn-ea"/>
                <a:cs typeface="+mn-cs"/>
              </a:rPr>
              <a:t>dimostrato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miglior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efficacia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sugli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altri</a:t>
            </a:r>
            <a:r>
              <a:rPr lang="en-US" sz="1200" kern="1200" baseline="0" dirty="0" smtClean="0">
                <a:solidFill>
                  <a:schemeClr val="tx1"/>
                </a:solidFill>
                <a:effectLst/>
                <a:latin typeface="+mn-lt"/>
                <a:ea typeface="+mn-ea"/>
                <a:cs typeface="+mn-cs"/>
              </a:rPr>
              <a:t> ne da un </a:t>
            </a:r>
            <a:r>
              <a:rPr lang="en-US" sz="1200" kern="1200" baseline="0" dirty="0" err="1" smtClean="0">
                <a:solidFill>
                  <a:schemeClr val="tx1"/>
                </a:solidFill>
                <a:effectLst/>
                <a:latin typeface="+mn-lt"/>
                <a:ea typeface="+mn-ea"/>
                <a:cs typeface="+mn-cs"/>
              </a:rPr>
              <a:t>punto</a:t>
            </a:r>
            <a:r>
              <a:rPr lang="en-US" sz="1200" kern="1200" baseline="0" dirty="0" smtClean="0">
                <a:solidFill>
                  <a:schemeClr val="tx1"/>
                </a:solidFill>
                <a:effectLst/>
                <a:latin typeface="+mn-lt"/>
                <a:ea typeface="+mn-ea"/>
                <a:cs typeface="+mn-cs"/>
              </a:rPr>
              <a:t> di vista </a:t>
            </a:r>
            <a:r>
              <a:rPr lang="en-US" sz="1200" kern="1200" baseline="0" dirty="0" err="1" smtClean="0">
                <a:solidFill>
                  <a:schemeClr val="tx1"/>
                </a:solidFill>
                <a:effectLst/>
                <a:latin typeface="+mn-lt"/>
                <a:ea typeface="+mn-ea"/>
                <a:cs typeface="+mn-cs"/>
              </a:rPr>
              <a:t>terapeutico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miglioramento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qualità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spermiogramma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Molti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studi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hanno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valutato</a:t>
            </a:r>
            <a:r>
              <a:rPr lang="en-US" sz="1200" kern="1200" baseline="0" dirty="0" smtClean="0">
                <a:solidFill>
                  <a:schemeClr val="tx1"/>
                </a:solidFill>
                <a:effectLst/>
                <a:latin typeface="+mn-lt"/>
                <a:ea typeface="+mn-ea"/>
                <a:cs typeface="+mn-cs"/>
              </a:rPr>
              <a:t>  Outcome clinic di </a:t>
            </a:r>
            <a:r>
              <a:rPr lang="en-US" sz="1200" kern="1200" baseline="0" dirty="0" err="1" smtClean="0">
                <a:solidFill>
                  <a:schemeClr val="tx1"/>
                </a:solidFill>
                <a:effectLst/>
                <a:latin typeface="+mn-lt"/>
                <a:ea typeface="+mn-ea"/>
                <a:cs typeface="+mn-cs"/>
              </a:rPr>
              <a:t>queste</a:t>
            </a:r>
            <a:r>
              <a:rPr lang="en-US" sz="1200" kern="1200" baseline="0" dirty="0" smtClean="0">
                <a:solidFill>
                  <a:schemeClr val="tx1"/>
                </a:solidFill>
                <a:effectLst/>
                <a:latin typeface="+mn-lt"/>
                <a:ea typeface="+mn-ea"/>
                <a:cs typeface="+mn-cs"/>
              </a:rPr>
              <a:t> procedure e la </a:t>
            </a:r>
            <a:r>
              <a:rPr lang="en-US" sz="1200" kern="1200" baseline="0" dirty="0" err="1" smtClean="0">
                <a:solidFill>
                  <a:schemeClr val="tx1"/>
                </a:solidFill>
                <a:effectLst/>
                <a:latin typeface="+mn-lt"/>
                <a:ea typeface="+mn-ea"/>
                <a:cs typeface="+mn-cs"/>
              </a:rPr>
              <a:t>tecnica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microchirurgica</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metaanalisi</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Cayal</a:t>
            </a:r>
            <a:r>
              <a:rPr lang="en-US" sz="1200" kern="1200" baseline="0" dirty="0" smtClean="0">
                <a:solidFill>
                  <a:schemeClr val="tx1"/>
                </a:solidFill>
                <a:effectLst/>
                <a:latin typeface="+mn-lt"/>
                <a:ea typeface="+mn-ea"/>
                <a:cs typeface="+mn-cs"/>
              </a:rPr>
              <a:t>( 4300pz) </a:t>
            </a:r>
            <a:r>
              <a:rPr lang="en-US" sz="1200" kern="1200" baseline="0" dirty="0" err="1" smtClean="0">
                <a:solidFill>
                  <a:schemeClr val="tx1"/>
                </a:solidFill>
                <a:effectLst/>
                <a:latin typeface="+mn-lt"/>
                <a:ea typeface="+mn-ea"/>
                <a:cs typeface="+mn-cs"/>
              </a:rPr>
              <a:t>ed</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review di </a:t>
            </a:r>
            <a:r>
              <a:rPr lang="en-US" sz="1200" kern="1200" baseline="0" dirty="0" err="1" smtClean="0">
                <a:solidFill>
                  <a:schemeClr val="tx1"/>
                </a:solidFill>
                <a:effectLst/>
                <a:latin typeface="+mn-lt"/>
                <a:ea typeface="+mn-ea"/>
                <a:cs typeface="+mn-cs"/>
              </a:rPr>
              <a:t>Diegidio</a:t>
            </a:r>
            <a:r>
              <a:rPr lang="en-US" sz="1200" kern="1200" baseline="0" dirty="0" smtClean="0">
                <a:solidFill>
                  <a:schemeClr val="tx1"/>
                </a:solidFill>
                <a:effectLst/>
                <a:latin typeface="+mn-lt"/>
                <a:ea typeface="+mn-ea"/>
                <a:cs typeface="+mn-cs"/>
              </a:rPr>
              <a:t>(5000pz) </a:t>
            </a:r>
            <a:r>
              <a:rPr lang="en-US" sz="1200" kern="1200" baseline="0" dirty="0" err="1" smtClean="0">
                <a:solidFill>
                  <a:schemeClr val="tx1"/>
                </a:solidFill>
                <a:effectLst/>
                <a:latin typeface="+mn-lt"/>
                <a:ea typeface="+mn-ea"/>
                <a:cs typeface="+mn-cs"/>
              </a:rPr>
              <a:t>hanno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dimostrato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migliori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risultati</a:t>
            </a:r>
            <a:r>
              <a:rPr lang="en-US" sz="1200" kern="1200" baseline="0" dirty="0" smtClean="0">
                <a:solidFill>
                  <a:schemeClr val="tx1"/>
                </a:solidFill>
                <a:effectLst/>
                <a:latin typeface="+mn-lt"/>
                <a:ea typeface="+mn-ea"/>
                <a:cs typeface="+mn-cs"/>
              </a:rPr>
              <a:t> da un </a:t>
            </a:r>
            <a:r>
              <a:rPr lang="en-US" sz="1200" kern="1200" baseline="0" dirty="0" err="1" smtClean="0">
                <a:solidFill>
                  <a:schemeClr val="tx1"/>
                </a:solidFill>
                <a:effectLst/>
                <a:latin typeface="+mn-lt"/>
                <a:ea typeface="+mn-ea"/>
                <a:cs typeface="+mn-cs"/>
              </a:rPr>
              <a:t>punto</a:t>
            </a:r>
            <a:r>
              <a:rPr lang="en-US" sz="1200" kern="1200" baseline="0" dirty="0" smtClean="0">
                <a:solidFill>
                  <a:schemeClr val="tx1"/>
                </a:solidFill>
                <a:effectLst/>
                <a:latin typeface="+mn-lt"/>
                <a:ea typeface="+mn-ea"/>
                <a:cs typeface="+mn-cs"/>
              </a:rPr>
              <a:t> di vista </a:t>
            </a:r>
            <a:r>
              <a:rPr lang="en-US" sz="1200" kern="1200" baseline="0" dirty="0" err="1" smtClean="0">
                <a:solidFill>
                  <a:schemeClr val="tx1"/>
                </a:solidFill>
                <a:effectLst/>
                <a:latin typeface="+mn-lt"/>
                <a:ea typeface="+mn-ea"/>
                <a:cs typeface="+mn-cs"/>
              </a:rPr>
              <a:t>dell’outcome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sia</a:t>
            </a:r>
            <a:r>
              <a:rPr lang="en-US" sz="1200" kern="1200" baseline="0" dirty="0" smtClean="0">
                <a:solidFill>
                  <a:schemeClr val="tx1"/>
                </a:solidFill>
                <a:effectLst/>
                <a:latin typeface="+mn-lt"/>
                <a:ea typeface="+mn-ea"/>
                <a:cs typeface="+mn-cs"/>
              </a:rPr>
              <a:t> per </a:t>
            </a:r>
            <a:r>
              <a:rPr lang="en-US" sz="1200" kern="1200" baseline="0" dirty="0" err="1" smtClean="0">
                <a:solidFill>
                  <a:schemeClr val="tx1"/>
                </a:solidFill>
                <a:effectLst/>
                <a:latin typeface="+mn-lt"/>
                <a:ea typeface="+mn-ea"/>
                <a:cs typeface="+mn-cs"/>
              </a:rPr>
              <a:t>l’accesso</a:t>
            </a:r>
            <a:r>
              <a:rPr lang="en-US" sz="1200" kern="1200" baseline="0" dirty="0" smtClean="0">
                <a:solidFill>
                  <a:schemeClr val="tx1"/>
                </a:solidFill>
                <a:effectLst/>
                <a:latin typeface="+mn-lt"/>
                <a:ea typeface="+mn-ea"/>
                <a:cs typeface="+mn-cs"/>
              </a:rPr>
              <a:t> sub </a:t>
            </a:r>
            <a:r>
              <a:rPr lang="en-US" sz="1200" kern="1200" baseline="0" dirty="0" err="1" smtClean="0">
                <a:solidFill>
                  <a:schemeClr val="tx1"/>
                </a:solidFill>
                <a:effectLst/>
                <a:latin typeface="+mn-lt"/>
                <a:ea typeface="+mn-ea"/>
                <a:cs typeface="+mn-cs"/>
              </a:rPr>
              <a:t>inguinale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inguinale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Agli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stessi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risultati</a:t>
            </a:r>
            <a:r>
              <a:rPr lang="en-US" sz="1200" kern="1200" baseline="0" dirty="0" smtClean="0">
                <a:solidFill>
                  <a:schemeClr val="tx1"/>
                </a:solidFill>
                <a:effectLst/>
                <a:latin typeface="+mn-lt"/>
                <a:ea typeface="+mn-ea"/>
                <a:cs typeface="+mn-cs"/>
              </a:rPr>
              <a:t> è </a:t>
            </a:r>
            <a:r>
              <a:rPr lang="en-US" sz="1200" kern="1200" baseline="0" dirty="0" err="1" smtClean="0">
                <a:solidFill>
                  <a:schemeClr val="tx1"/>
                </a:solidFill>
                <a:effectLst/>
                <a:latin typeface="+mn-lt"/>
                <a:ea typeface="+mn-ea"/>
                <a:cs typeface="+mn-cs"/>
              </a:rPr>
              <a:t>giunto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Kovac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esaminando</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costo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efficacia</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trattamento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microchirurgico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basandosi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sugli</a:t>
            </a:r>
            <a:r>
              <a:rPr lang="en-US" sz="1200" kern="1200" baseline="0" dirty="0" smtClean="0">
                <a:solidFill>
                  <a:schemeClr val="tx1"/>
                </a:solidFill>
                <a:effectLst/>
                <a:latin typeface="+mn-lt"/>
                <a:ea typeface="+mn-ea"/>
                <a:cs typeface="+mn-cs"/>
              </a:rPr>
              <a:t> outcome di </a:t>
            </a:r>
            <a:r>
              <a:rPr lang="en-US" sz="1200" kern="1200" baseline="0" dirty="0" err="1" smtClean="0">
                <a:solidFill>
                  <a:schemeClr val="tx1"/>
                </a:solidFill>
                <a:effectLst/>
                <a:latin typeface="+mn-lt"/>
                <a:ea typeface="+mn-ea"/>
                <a:cs typeface="+mn-cs"/>
              </a:rPr>
              <a:t>riuscita</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gravidanza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dopo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intervento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Quindi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parrebbe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l’approccio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microchirurgico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potrebbe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essere</a:t>
            </a:r>
            <a:r>
              <a:rPr lang="en-US" sz="1200" kern="1200" baseline="0" dirty="0" smtClean="0">
                <a:solidFill>
                  <a:schemeClr val="tx1"/>
                </a:solidFill>
                <a:effectLst/>
                <a:latin typeface="+mn-lt"/>
                <a:ea typeface="+mn-ea"/>
                <a:cs typeface="+mn-cs"/>
              </a:rPr>
              <a:t> da </a:t>
            </a:r>
            <a:r>
              <a:rPr lang="en-US" sz="1200" kern="1200" baseline="0" dirty="0" err="1" smtClean="0">
                <a:solidFill>
                  <a:schemeClr val="tx1"/>
                </a:solidFill>
                <a:effectLst/>
                <a:latin typeface="+mn-lt"/>
                <a:ea typeface="+mn-ea"/>
                <a:cs typeface="+mn-cs"/>
              </a:rPr>
              <a:t>preferire</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laparoscopia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potrebbe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avere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suo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razionale</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corso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patologia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bialterale</a:t>
            </a:r>
            <a:r>
              <a:rPr lang="en-US" sz="1200" kern="1200" baseline="0" dirty="0" smtClean="0">
                <a:solidFill>
                  <a:schemeClr val="tx1"/>
                </a:solidFill>
                <a:effectLst/>
                <a:latin typeface="+mn-lt"/>
                <a:ea typeface="+mn-ea"/>
                <a:cs typeface="+mn-cs"/>
              </a:rPr>
              <a:t> o di </a:t>
            </a:r>
            <a:r>
              <a:rPr lang="en-US" sz="1200" kern="1200" baseline="0" dirty="0" err="1" smtClean="0">
                <a:solidFill>
                  <a:schemeClr val="tx1"/>
                </a:solidFill>
                <a:effectLst/>
                <a:latin typeface="+mn-lt"/>
                <a:ea typeface="+mn-ea"/>
                <a:cs typeface="+mn-cs"/>
              </a:rPr>
              <a:t>altro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intervento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concomitante</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terapia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percutanea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potrebbe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rappresentare</a:t>
            </a:r>
            <a:r>
              <a:rPr lang="en-US" sz="1200" kern="1200" baseline="0" dirty="0" smtClean="0">
                <a:solidFill>
                  <a:schemeClr val="tx1"/>
                </a:solidFill>
                <a:effectLst/>
                <a:latin typeface="+mn-lt"/>
                <a:ea typeface="+mn-ea"/>
                <a:cs typeface="+mn-cs"/>
              </a:rPr>
              <a:t> la prima </a:t>
            </a:r>
            <a:r>
              <a:rPr lang="en-US" sz="1200" kern="1200" baseline="0" dirty="0" err="1" smtClean="0">
                <a:solidFill>
                  <a:schemeClr val="tx1"/>
                </a:solidFill>
                <a:effectLst/>
                <a:latin typeface="+mn-lt"/>
                <a:ea typeface="+mn-ea"/>
                <a:cs typeface="+mn-cs"/>
              </a:rPr>
              <a:t>linea</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trattaemtno</a:t>
            </a:r>
            <a:r>
              <a:rPr lang="en-US" sz="1200" kern="1200" baseline="0" dirty="0" smtClean="0">
                <a:solidFill>
                  <a:schemeClr val="tx1"/>
                </a:solidFill>
                <a:effectLst/>
                <a:latin typeface="+mn-lt"/>
                <a:ea typeface="+mn-ea"/>
                <a:cs typeface="+mn-cs"/>
              </a:rPr>
              <a:t> per I </a:t>
            </a:r>
            <a:r>
              <a:rPr lang="en-US" sz="1200" kern="1200" baseline="0" dirty="0" err="1" smtClean="0">
                <a:solidFill>
                  <a:schemeClr val="tx1"/>
                </a:solidFill>
                <a:effectLst/>
                <a:latin typeface="+mn-lt"/>
                <a:ea typeface="+mn-ea"/>
                <a:cs typeface="+mn-cs"/>
              </a:rPr>
              <a:t>varicoceli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recidivi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dopo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chirurgia</a:t>
            </a:r>
            <a:endParaRPr lang="it-IT" sz="1200" kern="1200" baseline="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F8B69B3-62A4-40FC-907D-1B0C2ABD08B4}" type="slidenum">
              <a:rPr lang="it-IT" smtClean="0"/>
              <a:t>12</a:t>
            </a:fld>
            <a:endParaRPr lang="it-IT"/>
          </a:p>
        </p:txBody>
      </p:sp>
    </p:spTree>
    <p:extLst>
      <p:ext uri="{BB962C8B-B14F-4D97-AF65-F5344CB8AC3E}">
        <p14:creationId xmlns:p14="http://schemas.microsoft.com/office/powerpoint/2010/main" val="311905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03250" y="1076325"/>
            <a:ext cx="5486400" cy="3086100"/>
          </a:xfrm>
        </p:spPr>
      </p:sp>
      <p:sp>
        <p:nvSpPr>
          <p:cNvPr id="3" name="Segnaposto note 2"/>
          <p:cNvSpPr>
            <a:spLocks noGrp="1"/>
          </p:cNvSpPr>
          <p:nvPr>
            <p:ph type="body" idx="1"/>
          </p:nvPr>
        </p:nvSpPr>
        <p:spPr/>
        <p:txBody>
          <a:bodyPr/>
          <a:lstStyle/>
          <a:p>
            <a:r>
              <a:rPr lang="it-IT" sz="1200" kern="1200" baseline="0" dirty="0" smtClean="0">
                <a:solidFill>
                  <a:schemeClr val="tx1"/>
                </a:solidFill>
                <a:effectLst/>
                <a:latin typeface="+mn-lt"/>
                <a:ea typeface="+mn-ea"/>
                <a:cs typeface="+mn-cs"/>
              </a:rPr>
              <a:t>La gestione del varicocele nella popolazione adolescenziale rimane comunque poco </a:t>
            </a:r>
            <a:r>
              <a:rPr lang="it-IT" sz="1200" kern="1200" baseline="0" dirty="0" err="1" smtClean="0">
                <a:solidFill>
                  <a:schemeClr val="tx1"/>
                </a:solidFill>
                <a:effectLst/>
                <a:latin typeface="+mn-lt"/>
                <a:ea typeface="+mn-ea"/>
                <a:cs typeface="+mn-cs"/>
              </a:rPr>
              <a:t>standardizzata.Sarebbe</a:t>
            </a:r>
            <a:r>
              <a:rPr lang="it-IT" sz="1200" kern="1200" baseline="0" dirty="0" smtClean="0">
                <a:solidFill>
                  <a:schemeClr val="tx1"/>
                </a:solidFill>
                <a:effectLst/>
                <a:latin typeface="+mn-lt"/>
                <a:ea typeface="+mn-ea"/>
                <a:cs typeface="+mn-cs"/>
              </a:rPr>
              <a:t> quindi opportuno cercare di raggiungere almeno a livello nazionale, una uniformità di </a:t>
            </a:r>
            <a:r>
              <a:rPr lang="it-IT" sz="1200" kern="1200" baseline="0" dirty="0" err="1" smtClean="0">
                <a:solidFill>
                  <a:schemeClr val="tx1"/>
                </a:solidFill>
                <a:effectLst/>
                <a:latin typeface="+mn-lt"/>
                <a:ea typeface="+mn-ea"/>
                <a:cs typeface="+mn-cs"/>
              </a:rPr>
              <a:t>gestionecon</a:t>
            </a:r>
            <a:r>
              <a:rPr lang="it-IT" sz="1200" kern="1200" baseline="0" dirty="0" smtClean="0">
                <a:solidFill>
                  <a:schemeClr val="tx1"/>
                </a:solidFill>
                <a:effectLst/>
                <a:latin typeface="+mn-lt"/>
                <a:ea typeface="+mn-ea"/>
                <a:cs typeface="+mn-cs"/>
              </a:rPr>
              <a:t> protocolli adatti per gli adolescenti, che permettano di integrare il trattamento del varicocele tra i vari centri e di realizzare protocolli di </a:t>
            </a:r>
            <a:r>
              <a:rPr lang="it-IT" sz="1200" i="1" kern="1200" baseline="0" dirty="0" smtClean="0">
                <a:solidFill>
                  <a:schemeClr val="tx1"/>
                </a:solidFill>
                <a:effectLst/>
                <a:latin typeface="+mn-lt"/>
                <a:ea typeface="+mn-ea"/>
                <a:cs typeface="+mn-cs"/>
              </a:rPr>
              <a:t>follow-up </a:t>
            </a:r>
            <a:r>
              <a:rPr lang="it-IT" sz="1200" kern="1200" baseline="0" dirty="0" smtClean="0">
                <a:solidFill>
                  <a:schemeClr val="tx1"/>
                </a:solidFill>
                <a:effectLst/>
                <a:latin typeface="+mn-lt"/>
                <a:ea typeface="+mn-ea"/>
                <a:cs typeface="+mn-cs"/>
              </a:rPr>
              <a:t>a lungo </a:t>
            </a:r>
            <a:r>
              <a:rPr lang="it-IT" sz="1200" kern="1200" baseline="0" dirty="0" err="1" smtClean="0">
                <a:solidFill>
                  <a:schemeClr val="tx1"/>
                </a:solidFill>
                <a:effectLst/>
                <a:latin typeface="+mn-lt"/>
                <a:ea typeface="+mn-ea"/>
                <a:cs typeface="+mn-cs"/>
              </a:rPr>
              <a:t>ermine</a:t>
            </a:r>
            <a:r>
              <a:rPr lang="it-IT" sz="1200" kern="1200" baseline="0" dirty="0" smtClean="0">
                <a:solidFill>
                  <a:schemeClr val="tx1"/>
                </a:solidFill>
                <a:effectLst/>
                <a:latin typeface="+mn-lt"/>
                <a:ea typeface="+mn-ea"/>
                <a:cs typeface="+mn-cs"/>
              </a:rPr>
              <a:t> per identificare i più idonei parametri in grado</a:t>
            </a:r>
          </a:p>
          <a:p>
            <a:r>
              <a:rPr lang="it-IT" sz="1200" kern="1200" baseline="0" dirty="0" smtClean="0">
                <a:solidFill>
                  <a:schemeClr val="tx1"/>
                </a:solidFill>
                <a:effectLst/>
                <a:latin typeface="+mn-lt"/>
                <a:ea typeface="+mn-ea"/>
                <a:cs typeface="+mn-cs"/>
              </a:rPr>
              <a:t>di predire i migliori risultati sia chirurgici sia in termini di funzione riproduttiva.</a:t>
            </a:r>
          </a:p>
          <a:p>
            <a:r>
              <a:rPr lang="it-IT" sz="1200" kern="1200" baseline="0" dirty="0" smtClean="0">
                <a:solidFill>
                  <a:schemeClr val="tx1"/>
                </a:solidFill>
                <a:effectLst/>
                <a:latin typeface="+mn-lt"/>
                <a:ea typeface="+mn-ea"/>
                <a:cs typeface="+mn-cs"/>
              </a:rPr>
              <a:t>Inoltre credo che una buona revisione della letteratura a nostra disposizione potrebbe essere sufficiente al fine di garantirci linee guida più efficaci in questi tempi in cui seguire protocolli standardizzati rappresenta per tutti noi un dovere ed </a:t>
            </a:r>
            <a:r>
              <a:rPr lang="it-IT" sz="1200" kern="1200" baseline="0" dirty="0" err="1" smtClean="0">
                <a:solidFill>
                  <a:schemeClr val="tx1"/>
                </a:solidFill>
                <a:effectLst/>
                <a:latin typeface="+mn-lt"/>
                <a:ea typeface="+mn-ea"/>
                <a:cs typeface="+mn-cs"/>
              </a:rPr>
              <a:t>altresi</a:t>
            </a:r>
            <a:r>
              <a:rPr lang="it-IT" sz="1200" kern="1200" baseline="0" dirty="0" smtClean="0">
                <a:solidFill>
                  <a:schemeClr val="tx1"/>
                </a:solidFill>
                <a:effectLst/>
                <a:latin typeface="+mn-lt"/>
                <a:ea typeface="+mn-ea"/>
                <a:cs typeface="+mn-cs"/>
              </a:rPr>
              <a:t> una garanzia da un punto di vista medico legale.</a:t>
            </a:r>
          </a:p>
          <a:p>
            <a:endParaRPr lang="it-IT" sz="1200" kern="1200" baseline="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F8B69B3-62A4-40FC-907D-1B0C2ABD08B4}" type="slidenum">
              <a:rPr lang="it-IT" smtClean="0"/>
              <a:t>13</a:t>
            </a:fld>
            <a:endParaRPr lang="it-IT"/>
          </a:p>
        </p:txBody>
      </p:sp>
    </p:spTree>
    <p:extLst>
      <p:ext uri="{BB962C8B-B14F-4D97-AF65-F5344CB8AC3E}">
        <p14:creationId xmlns:p14="http://schemas.microsoft.com/office/powerpoint/2010/main" val="305731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Sarebbe</a:t>
            </a:r>
            <a:r>
              <a:rPr lang="it-IT" baseline="0" dirty="0" smtClean="0"/>
              <a:t> importante sapere quanti genitori farebbero sottoporre un figlio ad intervento di </a:t>
            </a:r>
            <a:r>
              <a:rPr lang="it-IT" baseline="0" dirty="0" err="1" smtClean="0"/>
              <a:t>varicocelectomia</a:t>
            </a:r>
            <a:r>
              <a:rPr lang="it-IT" baseline="0" dirty="0" smtClean="0"/>
              <a:t> se sapessero che il rischio di infertilità può raggiungere il 20%. Pero </a:t>
            </a:r>
            <a:r>
              <a:rPr lang="it-IT" baseline="0" dirty="0" smtClean="0"/>
              <a:t>noi ,cosi facendo, </a:t>
            </a:r>
            <a:r>
              <a:rPr lang="it-IT" baseline="0" dirty="0" smtClean="0"/>
              <a:t>sottoporremo l’80% dei pazienti ad un intervento inutile, soffocando ancora di più l’economia sanitaria.</a:t>
            </a:r>
            <a:endParaRPr lang="it-IT" dirty="0"/>
          </a:p>
        </p:txBody>
      </p:sp>
      <p:sp>
        <p:nvSpPr>
          <p:cNvPr id="4" name="Segnaposto numero diapositiva 3"/>
          <p:cNvSpPr>
            <a:spLocks noGrp="1"/>
          </p:cNvSpPr>
          <p:nvPr>
            <p:ph type="sldNum" sz="quarter" idx="10"/>
          </p:nvPr>
        </p:nvSpPr>
        <p:spPr/>
        <p:txBody>
          <a:bodyPr/>
          <a:lstStyle/>
          <a:p>
            <a:fld id="{6F8B69B3-62A4-40FC-907D-1B0C2ABD08B4}" type="slidenum">
              <a:rPr lang="it-IT" smtClean="0"/>
              <a:t>2</a:t>
            </a:fld>
            <a:endParaRPr lang="it-IT"/>
          </a:p>
        </p:txBody>
      </p:sp>
    </p:spTree>
    <p:extLst>
      <p:ext uri="{BB962C8B-B14F-4D97-AF65-F5344CB8AC3E}">
        <p14:creationId xmlns:p14="http://schemas.microsoft.com/office/powerpoint/2010/main" val="212631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 recente </a:t>
            </a:r>
            <a:r>
              <a:rPr lang="it-IT" dirty="0" err="1" smtClean="0"/>
              <a:t>review</a:t>
            </a:r>
            <a:r>
              <a:rPr lang="it-IT" dirty="0" smtClean="0"/>
              <a:t> sistematica, che ha preso in esame le principali linee guida statunitensi ed europee sul management del varicocele conclude che vi è un approccio abbastanza differente tra i due fronti dell’Atlantico , che molte delle indicazioni derivano da trials non randomizzati, studi retrospettivi e opinioni di esperti. Vi è quindi la necessità di future ricerche mediante studi prospettici di qualità che siano basati su specifici criteri (clinici, strumentali, seminali, ormonali, genetici) di selezione dei pazienti anche per dirimere le criticità che tutt’oggi persistono . I criteri proposti dall’ESPU sembrano al momento quelli più rigorosi (</a:t>
            </a:r>
            <a:r>
              <a:rPr lang="it-IT" dirty="0" err="1" smtClean="0"/>
              <a:t>Roque</a:t>
            </a:r>
            <a:r>
              <a:rPr lang="it-IT" dirty="0" smtClean="0"/>
              <a:t> e </a:t>
            </a:r>
            <a:r>
              <a:rPr lang="it-IT" dirty="0" err="1" smtClean="0"/>
              <a:t>Esteves</a:t>
            </a:r>
            <a:r>
              <a:rPr lang="it-IT" dirty="0" smtClean="0"/>
              <a:t>, 2016). </a:t>
            </a:r>
            <a:endParaRPr lang="it-IT" dirty="0"/>
          </a:p>
        </p:txBody>
      </p:sp>
      <p:sp>
        <p:nvSpPr>
          <p:cNvPr id="4" name="Segnaposto numero diapositiva 3"/>
          <p:cNvSpPr>
            <a:spLocks noGrp="1"/>
          </p:cNvSpPr>
          <p:nvPr>
            <p:ph type="sldNum" sz="quarter" idx="10"/>
          </p:nvPr>
        </p:nvSpPr>
        <p:spPr/>
        <p:txBody>
          <a:bodyPr/>
          <a:lstStyle/>
          <a:p>
            <a:fld id="{6F8B69B3-62A4-40FC-907D-1B0C2ABD08B4}" type="slidenum">
              <a:rPr lang="it-IT" smtClean="0"/>
              <a:t>3</a:t>
            </a:fld>
            <a:endParaRPr lang="it-IT"/>
          </a:p>
        </p:txBody>
      </p:sp>
    </p:spTree>
    <p:extLst>
      <p:ext uri="{BB962C8B-B14F-4D97-AF65-F5344CB8AC3E}">
        <p14:creationId xmlns:p14="http://schemas.microsoft.com/office/powerpoint/2010/main" val="4231213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 alcuni soggetti, il varicocele è infatti in grado di determinare, in assenza di interventi terapeutici, un danno progressivo della linea germinale e quindi della potenziale fertilità. Solo in una minoranza di adolescenti si verifica però questa eventualità, rendendosi necessaria l’individuazione di criteri oggettivi con cui selezionare i soggetti con </a:t>
            </a:r>
            <a:r>
              <a:rPr lang="it-IT" dirty="0" err="1" smtClean="0"/>
              <a:t>outcome</a:t>
            </a:r>
            <a:r>
              <a:rPr lang="it-IT" dirty="0" smtClean="0"/>
              <a:t> negativo </a:t>
            </a:r>
            <a:endParaRPr lang="it-IT" dirty="0"/>
          </a:p>
        </p:txBody>
      </p:sp>
      <p:sp>
        <p:nvSpPr>
          <p:cNvPr id="4" name="Segnaposto numero diapositiva 3"/>
          <p:cNvSpPr>
            <a:spLocks noGrp="1"/>
          </p:cNvSpPr>
          <p:nvPr>
            <p:ph type="sldNum" sz="quarter" idx="10"/>
          </p:nvPr>
        </p:nvSpPr>
        <p:spPr/>
        <p:txBody>
          <a:bodyPr/>
          <a:lstStyle/>
          <a:p>
            <a:fld id="{6F8B69B3-62A4-40FC-907D-1B0C2ABD08B4}" type="slidenum">
              <a:rPr lang="it-IT" smtClean="0"/>
              <a:t>4</a:t>
            </a:fld>
            <a:endParaRPr lang="it-IT"/>
          </a:p>
        </p:txBody>
      </p:sp>
    </p:spTree>
    <p:extLst>
      <p:ext uri="{BB962C8B-B14F-4D97-AF65-F5344CB8AC3E}">
        <p14:creationId xmlns:p14="http://schemas.microsoft.com/office/powerpoint/2010/main" val="159899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F8B69B3-62A4-40FC-907D-1B0C2ABD08B4}" type="slidenum">
              <a:rPr lang="it-IT" smtClean="0"/>
              <a:t>5</a:t>
            </a:fld>
            <a:endParaRPr lang="it-IT"/>
          </a:p>
        </p:txBody>
      </p:sp>
    </p:spTree>
    <p:extLst>
      <p:ext uri="{BB962C8B-B14F-4D97-AF65-F5344CB8AC3E}">
        <p14:creationId xmlns:p14="http://schemas.microsoft.com/office/powerpoint/2010/main" val="333089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57175" y="390525"/>
            <a:ext cx="6343650" cy="3568700"/>
          </a:xfrm>
        </p:spPr>
      </p:sp>
      <p:sp>
        <p:nvSpPr>
          <p:cNvPr id="3" name="Segnaposto note 2"/>
          <p:cNvSpPr>
            <a:spLocks noGrp="1"/>
          </p:cNvSpPr>
          <p:nvPr>
            <p:ph type="body" idx="1"/>
          </p:nvPr>
        </p:nvSpPr>
        <p:spPr/>
        <p:txBody>
          <a:bodyPr/>
          <a:lstStyle/>
          <a:p>
            <a:r>
              <a:rPr lang="it-IT" dirty="0" smtClean="0"/>
              <a:t>In </a:t>
            </a:r>
            <a:r>
              <a:rPr lang="it-IT" dirty="0" err="1" smtClean="0"/>
              <a:t>particoalre</a:t>
            </a:r>
            <a:r>
              <a:rPr lang="it-IT" dirty="0" smtClean="0"/>
              <a:t> è stato riscontrato che</a:t>
            </a:r>
            <a:r>
              <a:rPr lang="it-IT" baseline="0" dirty="0" smtClean="0"/>
              <a:t> </a:t>
            </a:r>
            <a:r>
              <a:rPr lang="it-IT" baseline="0" dirty="0" err="1" smtClean="0"/>
              <a:t>la</a:t>
            </a:r>
            <a:r>
              <a:rPr lang="it-IT" sz="1200" kern="1200" baseline="0" dirty="0" err="1" smtClean="0">
                <a:solidFill>
                  <a:schemeClr val="tx1"/>
                </a:solidFill>
                <a:effectLst/>
                <a:latin typeface="+mn-lt"/>
                <a:ea typeface="+mn-ea"/>
                <a:cs typeface="+mn-cs"/>
              </a:rPr>
              <a:t>motilità</a:t>
            </a:r>
            <a:r>
              <a:rPr lang="it-IT" sz="1200" kern="1200" baseline="0" dirty="0" smtClean="0">
                <a:solidFill>
                  <a:schemeClr val="tx1"/>
                </a:solidFill>
                <a:effectLst/>
                <a:latin typeface="+mn-lt"/>
                <a:ea typeface="+mn-ea"/>
                <a:cs typeface="+mn-cs"/>
              </a:rPr>
              <a:t> spermatica totale </a:t>
            </a:r>
            <a:r>
              <a:rPr lang="it-IT" baseline="0" dirty="0" smtClean="0"/>
              <a:t>era &lt;20 milioni per asimmetrie minori del 10% era presente nel 15% dei pz con varicocele sin. Con asimmetria tra il 10-20% la percentuale saliva al 33% e se maggiore del 20% saliva al  67%</a:t>
            </a:r>
            <a:endParaRPr lang="it-IT" dirty="0"/>
          </a:p>
        </p:txBody>
      </p:sp>
      <p:sp>
        <p:nvSpPr>
          <p:cNvPr id="4" name="Segnaposto numero diapositiva 3"/>
          <p:cNvSpPr>
            <a:spLocks noGrp="1"/>
          </p:cNvSpPr>
          <p:nvPr>
            <p:ph type="sldNum" sz="quarter" idx="10"/>
          </p:nvPr>
        </p:nvSpPr>
        <p:spPr/>
        <p:txBody>
          <a:bodyPr/>
          <a:lstStyle/>
          <a:p>
            <a:fld id="{6F8B69B3-62A4-40FC-907D-1B0C2ABD08B4}" type="slidenum">
              <a:rPr lang="it-IT" smtClean="0"/>
              <a:t>6</a:t>
            </a:fld>
            <a:endParaRPr lang="it-IT"/>
          </a:p>
        </p:txBody>
      </p:sp>
    </p:spTree>
    <p:extLst>
      <p:ext uri="{BB962C8B-B14F-4D97-AF65-F5344CB8AC3E}">
        <p14:creationId xmlns:p14="http://schemas.microsoft.com/office/powerpoint/2010/main" val="201585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6F8B69B3-62A4-40FC-907D-1B0C2ABD08B4}" type="slidenum">
              <a:rPr lang="it-IT" smtClean="0"/>
              <a:t>7</a:t>
            </a:fld>
            <a:endParaRPr lang="it-IT"/>
          </a:p>
        </p:txBody>
      </p:sp>
    </p:spTree>
    <p:extLst>
      <p:ext uri="{BB962C8B-B14F-4D97-AF65-F5344CB8AC3E}">
        <p14:creationId xmlns:p14="http://schemas.microsoft.com/office/powerpoint/2010/main" val="3645812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F8B69B3-62A4-40FC-907D-1B0C2ABD08B4}" type="slidenum">
              <a:rPr lang="it-IT" smtClean="0"/>
              <a:t>8</a:t>
            </a:fld>
            <a:endParaRPr lang="it-IT"/>
          </a:p>
        </p:txBody>
      </p:sp>
    </p:spTree>
    <p:extLst>
      <p:ext uri="{BB962C8B-B14F-4D97-AF65-F5344CB8AC3E}">
        <p14:creationId xmlns:p14="http://schemas.microsoft.com/office/powerpoint/2010/main" val="3232918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PRF Picco di flusso retrogrado</a:t>
            </a:r>
            <a:endParaRPr lang="it-IT" dirty="0"/>
          </a:p>
        </p:txBody>
      </p:sp>
      <p:sp>
        <p:nvSpPr>
          <p:cNvPr id="4" name="Segnaposto numero diapositiva 3"/>
          <p:cNvSpPr>
            <a:spLocks noGrp="1"/>
          </p:cNvSpPr>
          <p:nvPr>
            <p:ph type="sldNum" sz="quarter" idx="10"/>
          </p:nvPr>
        </p:nvSpPr>
        <p:spPr/>
        <p:txBody>
          <a:bodyPr/>
          <a:lstStyle/>
          <a:p>
            <a:fld id="{6F8B69B3-62A4-40FC-907D-1B0C2ABD08B4}" type="slidenum">
              <a:rPr lang="it-IT" smtClean="0"/>
              <a:t>9</a:t>
            </a:fld>
            <a:endParaRPr lang="it-IT"/>
          </a:p>
        </p:txBody>
      </p:sp>
    </p:spTree>
    <p:extLst>
      <p:ext uri="{BB962C8B-B14F-4D97-AF65-F5344CB8AC3E}">
        <p14:creationId xmlns:p14="http://schemas.microsoft.com/office/powerpoint/2010/main" val="664653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23E17B4-A64C-42FF-AF0A-0F6B13F9C663}" type="datetimeFigureOut">
              <a:rPr lang="it-IT" smtClean="0"/>
              <a:t>16/06/2017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302409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223E17B4-A64C-42FF-AF0A-0F6B13F9C663}" type="datetimeFigureOut">
              <a:rPr lang="it-IT" smtClean="0"/>
              <a:t>16/06/2017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36601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223E17B4-A64C-42FF-AF0A-0F6B13F9C663}" type="datetimeFigureOut">
              <a:rPr lang="it-IT" smtClean="0"/>
              <a:t>16/06/2017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764090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223E17B4-A64C-42FF-AF0A-0F6B13F9C663}" type="datetimeFigureOut">
              <a:rPr lang="it-IT" smtClean="0"/>
              <a:t>16/06/2017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411C3E-B34F-4FCD-9C7C-82DFF34EED8F}" type="slidenum">
              <a:rPr lang="it-IT" smtClean="0"/>
              <a:t>‹N›</a:t>
            </a:fld>
            <a:endParaRPr lang="it-I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58936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223E17B4-A64C-42FF-AF0A-0F6B13F9C663}" type="datetimeFigureOut">
              <a:rPr lang="it-IT" smtClean="0"/>
              <a:t>16/06/2017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32409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223E17B4-A64C-42FF-AF0A-0F6B13F9C663}" type="datetimeFigureOut">
              <a:rPr lang="it-IT" smtClean="0"/>
              <a:t>16/06/2017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2245174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223E17B4-A64C-42FF-AF0A-0F6B13F9C663}" type="datetimeFigureOut">
              <a:rPr lang="it-IT" smtClean="0"/>
              <a:t>16/06/2017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1768333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23E17B4-A64C-42FF-AF0A-0F6B13F9C663}" type="datetimeFigureOut">
              <a:rPr lang="it-IT" smtClean="0"/>
              <a:t>16/06/2017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1963691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smtClean="0"/>
              <a:t>Fare clic per modificare lo stile del titolo</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23E17B4-A64C-42FF-AF0A-0F6B13F9C663}" type="datetimeFigureOut">
              <a:rPr lang="it-IT" smtClean="0"/>
              <a:t>16/06/2017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250649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23E17B4-A64C-42FF-AF0A-0F6B13F9C663}" type="datetimeFigureOut">
              <a:rPr lang="it-IT" smtClean="0"/>
              <a:t>16/06/2017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125014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223E17B4-A64C-42FF-AF0A-0F6B13F9C663}" type="datetimeFigureOut">
              <a:rPr lang="it-IT" smtClean="0"/>
              <a:t>16/06/2017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400146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23E17B4-A64C-42FF-AF0A-0F6B13F9C663}" type="datetimeFigureOut">
              <a:rPr lang="it-IT" smtClean="0"/>
              <a:t>16/06/2017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325361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23E17B4-A64C-42FF-AF0A-0F6B13F9C663}" type="datetimeFigureOut">
              <a:rPr lang="it-IT" smtClean="0"/>
              <a:t>16/06/2017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130761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223E17B4-A64C-42FF-AF0A-0F6B13F9C663}" type="datetimeFigureOut">
              <a:rPr lang="it-IT" smtClean="0"/>
              <a:t>16/06/2017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193353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23E17B4-A64C-42FF-AF0A-0F6B13F9C663}" type="datetimeFigureOut">
              <a:rPr lang="it-IT" smtClean="0"/>
              <a:t>16/06/2017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2230818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smtClean="0"/>
              <a:t>Fare clic per modificare lo stile del titolo</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223E17B4-A64C-42FF-AF0A-0F6B13F9C663}" type="datetimeFigureOut">
              <a:rPr lang="it-IT" smtClean="0"/>
              <a:t>16/06/2017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147115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223E17B4-A64C-42FF-AF0A-0F6B13F9C663}" type="datetimeFigureOut">
              <a:rPr lang="it-IT" smtClean="0"/>
              <a:t>16/06/2017</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411C3E-B34F-4FCD-9C7C-82DFF34EED8F}" type="slidenum">
              <a:rPr lang="it-IT" smtClean="0"/>
              <a:t>‹N›</a:t>
            </a:fld>
            <a:endParaRPr lang="it-IT"/>
          </a:p>
        </p:txBody>
      </p:sp>
    </p:spTree>
    <p:extLst>
      <p:ext uri="{BB962C8B-B14F-4D97-AF65-F5344CB8AC3E}">
        <p14:creationId xmlns:p14="http://schemas.microsoft.com/office/powerpoint/2010/main" val="311974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23E17B4-A64C-42FF-AF0A-0F6B13F9C663}" type="datetimeFigureOut">
              <a:rPr lang="it-IT" smtClean="0"/>
              <a:t>16/06/2017</a:t>
            </a:fld>
            <a:endParaRPr lang="it-I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9411C3E-B34F-4FCD-9C7C-82DFF34EED8F}" type="slidenum">
              <a:rPr lang="it-IT" smtClean="0"/>
              <a:t>‹N›</a:t>
            </a:fld>
            <a:endParaRPr lang="it-IT"/>
          </a:p>
        </p:txBody>
      </p:sp>
    </p:spTree>
    <p:extLst>
      <p:ext uri="{BB962C8B-B14F-4D97-AF65-F5344CB8AC3E}">
        <p14:creationId xmlns:p14="http://schemas.microsoft.com/office/powerpoint/2010/main" val="4204871753"/>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 id="214748418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7200" y="2486890"/>
            <a:ext cx="10834254" cy="1203182"/>
          </a:xfrm>
        </p:spPr>
        <p:txBody>
          <a:bodyPr numCol="1">
            <a:normAutofit fontScale="90000"/>
          </a:bodyPr>
          <a:lstStyle/>
          <a:p>
            <a:pPr algn="l"/>
            <a:r>
              <a:rPr lang="it-IT" sz="4000" b="1" dirty="0" smtClean="0"/>
              <a:t>Il varicocele nel teenager e</a:t>
            </a:r>
            <a:br>
              <a:rPr lang="it-IT" sz="4000" b="1" dirty="0" smtClean="0"/>
            </a:br>
            <a:r>
              <a:rPr lang="it-IT" sz="4000" b="1" dirty="0" smtClean="0"/>
              <a:t> nel giovane </a:t>
            </a:r>
            <a:r>
              <a:rPr lang="it-IT" sz="4000" b="1" dirty="0" smtClean="0">
                <a:solidFill>
                  <a:schemeClr val="tx1"/>
                </a:solidFill>
              </a:rPr>
              <a:t> ADULTO:</a:t>
            </a:r>
            <a:br>
              <a:rPr lang="it-IT" sz="4000" b="1" dirty="0" smtClean="0">
                <a:solidFill>
                  <a:schemeClr val="tx1"/>
                </a:solidFill>
              </a:rPr>
            </a:br>
            <a:r>
              <a:rPr lang="it-IT" sz="4000" b="1" dirty="0" smtClean="0">
                <a:solidFill>
                  <a:schemeClr val="tx1"/>
                </a:solidFill>
              </a:rPr>
              <a:t> Indicazioni e tecniche</a:t>
            </a:r>
            <a:endParaRPr lang="it-IT" sz="4000" b="1" dirty="0"/>
          </a:p>
        </p:txBody>
      </p:sp>
      <p:sp>
        <p:nvSpPr>
          <p:cNvPr id="3" name="Sottotitolo 2"/>
          <p:cNvSpPr>
            <a:spLocks noGrp="1"/>
          </p:cNvSpPr>
          <p:nvPr>
            <p:ph type="subTitle" idx="1"/>
          </p:nvPr>
        </p:nvSpPr>
        <p:spPr>
          <a:xfrm>
            <a:off x="270164" y="5140036"/>
            <a:ext cx="9144000" cy="1377742"/>
          </a:xfrm>
        </p:spPr>
        <p:txBody>
          <a:bodyPr>
            <a:normAutofit fontScale="92500" lnSpcReduction="10000"/>
          </a:bodyPr>
          <a:lstStyle/>
          <a:p>
            <a:pPr algn="l"/>
            <a:r>
              <a:rPr lang="it-IT" sz="2300" dirty="0" smtClean="0"/>
              <a:t>Gian Maria Badano</a:t>
            </a:r>
          </a:p>
          <a:p>
            <a:pPr algn="l"/>
            <a:r>
              <a:rPr lang="it-IT" dirty="0" smtClean="0"/>
              <a:t>Ospedale Evangelico Internazionale </a:t>
            </a:r>
          </a:p>
          <a:p>
            <a:pPr algn="l"/>
            <a:r>
              <a:rPr lang="it-IT" dirty="0" smtClean="0"/>
              <a:t>Genova</a:t>
            </a:r>
            <a:endParaRPr lang="it-IT" dirty="0"/>
          </a:p>
        </p:txBody>
      </p:sp>
      <p:pic>
        <p:nvPicPr>
          <p:cNvPr id="4" name="Immagine 3"/>
          <p:cNvPicPr>
            <a:picLocks noChangeAspect="1"/>
          </p:cNvPicPr>
          <p:nvPr/>
        </p:nvPicPr>
        <p:blipFill>
          <a:blip r:embed="rId3"/>
          <a:stretch>
            <a:fillRect/>
          </a:stretch>
        </p:blipFill>
        <p:spPr>
          <a:xfrm>
            <a:off x="8319655" y="429489"/>
            <a:ext cx="3546763" cy="4032885"/>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7709" y="6123709"/>
            <a:ext cx="734291" cy="734291"/>
          </a:xfrm>
          <a:prstGeom prst="rect">
            <a:avLst/>
          </a:prstGeom>
        </p:spPr>
      </p:pic>
    </p:spTree>
    <p:extLst>
      <p:ext uri="{BB962C8B-B14F-4D97-AF65-F5344CB8AC3E}">
        <p14:creationId xmlns:p14="http://schemas.microsoft.com/office/powerpoint/2010/main" val="2337571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162496" y="11888"/>
            <a:ext cx="8203479" cy="949034"/>
          </a:xfrm>
        </p:spPr>
        <p:txBody>
          <a:bodyPr/>
          <a:lstStyle/>
          <a:p>
            <a:r>
              <a:rPr lang="it-IT" dirty="0" smtClean="0"/>
              <a:t>Le indicazioni</a:t>
            </a:r>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709" y="6123709"/>
            <a:ext cx="734291" cy="734291"/>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8911" y="1987550"/>
            <a:ext cx="5408839" cy="3028950"/>
          </a:xfrm>
          <a:prstGeom prst="rect">
            <a:avLst/>
          </a:prstGeom>
        </p:spPr>
      </p:pic>
      <p:pic>
        <p:nvPicPr>
          <p:cNvPr id="6" name="Immagine 5"/>
          <p:cNvPicPr>
            <a:picLocks noChangeAspect="1"/>
          </p:cNvPicPr>
          <p:nvPr/>
        </p:nvPicPr>
        <p:blipFill>
          <a:blip r:embed="rId5"/>
          <a:stretch>
            <a:fillRect/>
          </a:stretch>
        </p:blipFill>
        <p:spPr>
          <a:xfrm>
            <a:off x="2388754" y="1382693"/>
            <a:ext cx="7460673" cy="5051011"/>
          </a:xfrm>
          <a:prstGeom prst="rect">
            <a:avLst/>
          </a:prstGeom>
        </p:spPr>
      </p:pic>
    </p:spTree>
    <p:extLst>
      <p:ext uri="{BB962C8B-B14F-4D97-AF65-F5344CB8AC3E}">
        <p14:creationId xmlns:p14="http://schemas.microsoft.com/office/powerpoint/2010/main" val="418202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162496" y="11888"/>
            <a:ext cx="8203479" cy="949034"/>
          </a:xfrm>
        </p:spPr>
        <p:txBody>
          <a:bodyPr/>
          <a:lstStyle/>
          <a:p>
            <a:r>
              <a:rPr lang="it-IT" dirty="0" smtClean="0"/>
              <a:t>La tecnica</a:t>
            </a:r>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709" y="6123709"/>
            <a:ext cx="734291" cy="734291"/>
          </a:xfrm>
          <a:prstGeom prst="rect">
            <a:avLst/>
          </a:prstGeom>
        </p:spPr>
      </p:pic>
      <p:pic>
        <p:nvPicPr>
          <p:cNvPr id="3" name="Immagine 2"/>
          <p:cNvPicPr>
            <a:picLocks noChangeAspect="1"/>
          </p:cNvPicPr>
          <p:nvPr/>
        </p:nvPicPr>
        <p:blipFill>
          <a:blip r:embed="rId4"/>
          <a:stretch>
            <a:fillRect/>
          </a:stretch>
        </p:blipFill>
        <p:spPr>
          <a:xfrm>
            <a:off x="9461500" y="664045"/>
            <a:ext cx="1765947" cy="1771650"/>
          </a:xfrm>
          <a:prstGeom prst="rect">
            <a:avLst/>
          </a:prstGeom>
        </p:spPr>
      </p:pic>
      <p:sp>
        <p:nvSpPr>
          <p:cNvPr id="4" name="CasellaDiTesto 3"/>
          <p:cNvSpPr txBox="1"/>
          <p:nvPr/>
        </p:nvSpPr>
        <p:spPr>
          <a:xfrm>
            <a:off x="732268" y="1568745"/>
            <a:ext cx="2700739" cy="369332"/>
          </a:xfrm>
          <a:prstGeom prst="rect">
            <a:avLst/>
          </a:prstGeom>
          <a:noFill/>
        </p:spPr>
        <p:txBody>
          <a:bodyPr wrap="none" rtlCol="0">
            <a:spAutoFit/>
          </a:bodyPr>
          <a:lstStyle/>
          <a:p>
            <a:r>
              <a:rPr lang="it-IT" dirty="0" err="1" smtClean="0"/>
              <a:t>Varicocelectomia</a:t>
            </a:r>
            <a:r>
              <a:rPr lang="it-IT" dirty="0" smtClean="0"/>
              <a:t> chirurgica</a:t>
            </a:r>
            <a:endParaRPr lang="it-IT" dirty="0"/>
          </a:p>
        </p:txBody>
      </p:sp>
      <p:sp>
        <p:nvSpPr>
          <p:cNvPr id="10" name="CasellaDiTesto 9"/>
          <p:cNvSpPr txBox="1"/>
          <p:nvPr/>
        </p:nvSpPr>
        <p:spPr>
          <a:xfrm>
            <a:off x="2712510" y="3892748"/>
            <a:ext cx="3181833" cy="369332"/>
          </a:xfrm>
          <a:prstGeom prst="rect">
            <a:avLst/>
          </a:prstGeom>
          <a:noFill/>
        </p:spPr>
        <p:txBody>
          <a:bodyPr wrap="none" rtlCol="0">
            <a:spAutoFit/>
          </a:bodyPr>
          <a:lstStyle/>
          <a:p>
            <a:r>
              <a:rPr lang="it-IT" dirty="0" err="1" smtClean="0"/>
              <a:t>Varicocelectomia</a:t>
            </a:r>
            <a:r>
              <a:rPr lang="it-IT" dirty="0" smtClean="0"/>
              <a:t> microchirurgica</a:t>
            </a:r>
            <a:endParaRPr lang="it-IT" dirty="0"/>
          </a:p>
        </p:txBody>
      </p:sp>
      <p:sp>
        <p:nvSpPr>
          <p:cNvPr id="11" name="CasellaDiTesto 10"/>
          <p:cNvSpPr txBox="1"/>
          <p:nvPr/>
        </p:nvSpPr>
        <p:spPr>
          <a:xfrm>
            <a:off x="1484207" y="2784490"/>
            <a:ext cx="3091039" cy="369332"/>
          </a:xfrm>
          <a:prstGeom prst="rect">
            <a:avLst/>
          </a:prstGeom>
          <a:noFill/>
        </p:spPr>
        <p:txBody>
          <a:bodyPr wrap="none" rtlCol="0">
            <a:spAutoFit/>
          </a:bodyPr>
          <a:lstStyle/>
          <a:p>
            <a:r>
              <a:rPr lang="it-IT" dirty="0" err="1" smtClean="0"/>
              <a:t>Varicocelectomia</a:t>
            </a:r>
            <a:r>
              <a:rPr lang="it-IT" dirty="0" smtClean="0"/>
              <a:t> laparoscopica</a:t>
            </a:r>
            <a:endParaRPr lang="it-IT" dirty="0"/>
          </a:p>
        </p:txBody>
      </p:sp>
      <p:sp>
        <p:nvSpPr>
          <p:cNvPr id="12" name="CasellaDiTesto 11"/>
          <p:cNvSpPr txBox="1"/>
          <p:nvPr/>
        </p:nvSpPr>
        <p:spPr>
          <a:xfrm>
            <a:off x="5113874" y="4979169"/>
            <a:ext cx="2169376" cy="369332"/>
          </a:xfrm>
          <a:prstGeom prst="rect">
            <a:avLst/>
          </a:prstGeom>
          <a:noFill/>
        </p:spPr>
        <p:txBody>
          <a:bodyPr wrap="none" rtlCol="0">
            <a:spAutoFit/>
          </a:bodyPr>
          <a:lstStyle/>
          <a:p>
            <a:r>
              <a:rPr lang="it-IT" dirty="0" err="1" smtClean="0"/>
              <a:t>Scleroembolizzazione</a:t>
            </a:r>
            <a:endParaRPr lang="it-IT" dirty="0"/>
          </a:p>
        </p:txBody>
      </p:sp>
      <p:sp>
        <p:nvSpPr>
          <p:cNvPr id="6" name="Freccia a destra 5"/>
          <p:cNvSpPr/>
          <p:nvPr/>
        </p:nvSpPr>
        <p:spPr>
          <a:xfrm>
            <a:off x="3553690" y="1432287"/>
            <a:ext cx="825500" cy="82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p:cNvSpPr/>
          <p:nvPr/>
        </p:nvSpPr>
        <p:spPr>
          <a:xfrm>
            <a:off x="3556142" y="1788433"/>
            <a:ext cx="825500" cy="82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3553690" y="2164767"/>
            <a:ext cx="825500" cy="82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p:cNvSpPr/>
          <p:nvPr/>
        </p:nvSpPr>
        <p:spPr>
          <a:xfrm>
            <a:off x="6248200" y="4249686"/>
            <a:ext cx="825500" cy="82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p:cNvSpPr/>
          <p:nvPr/>
        </p:nvSpPr>
        <p:spPr>
          <a:xfrm>
            <a:off x="6248200" y="3831579"/>
            <a:ext cx="825500" cy="82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p:cNvSpPr txBox="1"/>
          <p:nvPr/>
        </p:nvSpPr>
        <p:spPr>
          <a:xfrm>
            <a:off x="4490776" y="1236775"/>
            <a:ext cx="1231234" cy="369332"/>
          </a:xfrm>
          <a:prstGeom prst="rect">
            <a:avLst/>
          </a:prstGeom>
          <a:noFill/>
        </p:spPr>
        <p:txBody>
          <a:bodyPr wrap="none" rtlCol="0">
            <a:spAutoFit/>
          </a:bodyPr>
          <a:lstStyle/>
          <a:p>
            <a:r>
              <a:rPr lang="it-IT" dirty="0" err="1" smtClean="0"/>
              <a:t>Ivanissevich</a:t>
            </a:r>
            <a:endParaRPr lang="it-IT" dirty="0"/>
          </a:p>
        </p:txBody>
      </p:sp>
      <p:sp>
        <p:nvSpPr>
          <p:cNvPr id="38" name="CasellaDiTesto 37"/>
          <p:cNvSpPr txBox="1"/>
          <p:nvPr/>
        </p:nvSpPr>
        <p:spPr>
          <a:xfrm>
            <a:off x="4540894" y="1603767"/>
            <a:ext cx="979564" cy="369332"/>
          </a:xfrm>
          <a:prstGeom prst="rect">
            <a:avLst/>
          </a:prstGeom>
          <a:noFill/>
        </p:spPr>
        <p:txBody>
          <a:bodyPr wrap="none" rtlCol="0">
            <a:spAutoFit/>
          </a:bodyPr>
          <a:lstStyle/>
          <a:p>
            <a:r>
              <a:rPr lang="it-IT" dirty="0" smtClean="0"/>
              <a:t>Bernardi</a:t>
            </a:r>
            <a:endParaRPr lang="it-IT" dirty="0"/>
          </a:p>
        </p:txBody>
      </p:sp>
      <p:sp>
        <p:nvSpPr>
          <p:cNvPr id="39" name="CasellaDiTesto 38"/>
          <p:cNvSpPr txBox="1"/>
          <p:nvPr/>
        </p:nvSpPr>
        <p:spPr>
          <a:xfrm>
            <a:off x="4575246" y="1983471"/>
            <a:ext cx="848887" cy="369332"/>
          </a:xfrm>
          <a:prstGeom prst="rect">
            <a:avLst/>
          </a:prstGeom>
          <a:noFill/>
        </p:spPr>
        <p:txBody>
          <a:bodyPr wrap="none" rtlCol="0">
            <a:spAutoFit/>
          </a:bodyPr>
          <a:lstStyle/>
          <a:p>
            <a:r>
              <a:rPr lang="it-IT" dirty="0" err="1" smtClean="0"/>
              <a:t>Palomo</a:t>
            </a:r>
            <a:endParaRPr lang="it-IT" dirty="0"/>
          </a:p>
        </p:txBody>
      </p:sp>
      <p:sp>
        <p:nvSpPr>
          <p:cNvPr id="40" name="CasellaDiTesto 39"/>
          <p:cNvSpPr txBox="1"/>
          <p:nvPr/>
        </p:nvSpPr>
        <p:spPr>
          <a:xfrm>
            <a:off x="7283250" y="3660375"/>
            <a:ext cx="1353256" cy="369332"/>
          </a:xfrm>
          <a:prstGeom prst="rect">
            <a:avLst/>
          </a:prstGeom>
          <a:noFill/>
        </p:spPr>
        <p:txBody>
          <a:bodyPr wrap="none" rtlCol="0">
            <a:spAutoFit/>
          </a:bodyPr>
          <a:lstStyle/>
          <a:p>
            <a:r>
              <a:rPr lang="it-IT" dirty="0" err="1" smtClean="0"/>
              <a:t>Subinguinale</a:t>
            </a:r>
            <a:endParaRPr lang="it-IT" dirty="0"/>
          </a:p>
        </p:txBody>
      </p:sp>
      <p:sp>
        <p:nvSpPr>
          <p:cNvPr id="41" name="CasellaDiTesto 40"/>
          <p:cNvSpPr txBox="1"/>
          <p:nvPr/>
        </p:nvSpPr>
        <p:spPr>
          <a:xfrm>
            <a:off x="7352109" y="4065020"/>
            <a:ext cx="1010213" cy="369332"/>
          </a:xfrm>
          <a:prstGeom prst="rect">
            <a:avLst/>
          </a:prstGeom>
          <a:noFill/>
        </p:spPr>
        <p:txBody>
          <a:bodyPr wrap="none" rtlCol="0">
            <a:spAutoFit/>
          </a:bodyPr>
          <a:lstStyle/>
          <a:p>
            <a:r>
              <a:rPr lang="it-IT" dirty="0" smtClean="0"/>
              <a:t>Inguinale</a:t>
            </a:r>
            <a:endParaRPr lang="it-IT" dirty="0"/>
          </a:p>
        </p:txBody>
      </p:sp>
      <p:sp>
        <p:nvSpPr>
          <p:cNvPr id="42" name="Freccia a destra 41"/>
          <p:cNvSpPr/>
          <p:nvPr/>
        </p:nvSpPr>
        <p:spPr>
          <a:xfrm>
            <a:off x="4660669" y="3155530"/>
            <a:ext cx="825500" cy="82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Freccia a destra 42"/>
          <p:cNvSpPr/>
          <p:nvPr/>
        </p:nvSpPr>
        <p:spPr>
          <a:xfrm>
            <a:off x="4717819" y="2723777"/>
            <a:ext cx="825500" cy="82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p:cNvSpPr txBox="1"/>
          <p:nvPr/>
        </p:nvSpPr>
        <p:spPr>
          <a:xfrm>
            <a:off x="5635229" y="2539111"/>
            <a:ext cx="1716880" cy="369332"/>
          </a:xfrm>
          <a:prstGeom prst="rect">
            <a:avLst/>
          </a:prstGeom>
          <a:noFill/>
        </p:spPr>
        <p:txBody>
          <a:bodyPr wrap="none" rtlCol="0">
            <a:spAutoFit/>
          </a:bodyPr>
          <a:lstStyle/>
          <a:p>
            <a:r>
              <a:rPr lang="it-IT" dirty="0" smtClean="0"/>
              <a:t>Retroperitoneale</a:t>
            </a:r>
            <a:endParaRPr lang="it-IT" dirty="0"/>
          </a:p>
        </p:txBody>
      </p:sp>
      <p:sp>
        <p:nvSpPr>
          <p:cNvPr id="45" name="CasellaDiTesto 44"/>
          <p:cNvSpPr txBox="1"/>
          <p:nvPr/>
        </p:nvSpPr>
        <p:spPr>
          <a:xfrm>
            <a:off x="5640678" y="3053414"/>
            <a:ext cx="1711431" cy="369332"/>
          </a:xfrm>
          <a:prstGeom prst="rect">
            <a:avLst/>
          </a:prstGeom>
          <a:noFill/>
        </p:spPr>
        <p:txBody>
          <a:bodyPr wrap="none" rtlCol="0">
            <a:spAutoFit/>
          </a:bodyPr>
          <a:lstStyle/>
          <a:p>
            <a:r>
              <a:rPr lang="it-IT" dirty="0" smtClean="0"/>
              <a:t>Transperitoneale</a:t>
            </a:r>
            <a:endParaRPr lang="it-IT" dirty="0"/>
          </a:p>
        </p:txBody>
      </p:sp>
      <p:sp>
        <p:nvSpPr>
          <p:cNvPr id="46" name="Freccia a destra 45"/>
          <p:cNvSpPr/>
          <p:nvPr/>
        </p:nvSpPr>
        <p:spPr>
          <a:xfrm>
            <a:off x="7479306" y="4979169"/>
            <a:ext cx="825500" cy="82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CasellaDiTesto 46"/>
          <p:cNvSpPr txBox="1"/>
          <p:nvPr/>
        </p:nvSpPr>
        <p:spPr>
          <a:xfrm>
            <a:off x="8500862" y="4836830"/>
            <a:ext cx="813813" cy="369332"/>
          </a:xfrm>
          <a:prstGeom prst="rect">
            <a:avLst/>
          </a:prstGeom>
          <a:noFill/>
        </p:spPr>
        <p:txBody>
          <a:bodyPr wrap="none" rtlCol="0">
            <a:spAutoFit/>
          </a:bodyPr>
          <a:lstStyle/>
          <a:p>
            <a:r>
              <a:rPr lang="it-IT" dirty="0" err="1" smtClean="0"/>
              <a:t>Tauber</a:t>
            </a:r>
            <a:endParaRPr lang="it-IT" dirty="0"/>
          </a:p>
        </p:txBody>
      </p:sp>
      <p:sp>
        <p:nvSpPr>
          <p:cNvPr id="48" name="Freccia a destra 47"/>
          <p:cNvSpPr/>
          <p:nvPr/>
        </p:nvSpPr>
        <p:spPr>
          <a:xfrm>
            <a:off x="7464836" y="5368991"/>
            <a:ext cx="825500" cy="82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CasellaDiTesto 48"/>
          <p:cNvSpPr txBox="1"/>
          <p:nvPr/>
        </p:nvSpPr>
        <p:spPr>
          <a:xfrm>
            <a:off x="8510603" y="5184325"/>
            <a:ext cx="1240148" cy="369332"/>
          </a:xfrm>
          <a:prstGeom prst="rect">
            <a:avLst/>
          </a:prstGeom>
          <a:noFill/>
        </p:spPr>
        <p:txBody>
          <a:bodyPr wrap="none" rtlCol="0">
            <a:spAutoFit/>
          </a:bodyPr>
          <a:lstStyle/>
          <a:p>
            <a:r>
              <a:rPr lang="it-IT" dirty="0" smtClean="0"/>
              <a:t>Retrograda</a:t>
            </a:r>
            <a:endParaRPr lang="it-IT" dirty="0"/>
          </a:p>
        </p:txBody>
      </p:sp>
    </p:spTree>
    <p:extLst>
      <p:ext uri="{BB962C8B-B14F-4D97-AF65-F5344CB8AC3E}">
        <p14:creationId xmlns:p14="http://schemas.microsoft.com/office/powerpoint/2010/main" val="3471905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162496" y="11888"/>
            <a:ext cx="8203479" cy="949034"/>
          </a:xfrm>
        </p:spPr>
        <p:txBody>
          <a:bodyPr/>
          <a:lstStyle/>
          <a:p>
            <a:r>
              <a:rPr lang="it-IT" dirty="0" smtClean="0"/>
              <a:t>risultati</a:t>
            </a:r>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709" y="6123709"/>
            <a:ext cx="734291" cy="734291"/>
          </a:xfrm>
          <a:prstGeom prst="rect">
            <a:avLst/>
          </a:prstGeom>
        </p:spPr>
      </p:pic>
      <p:pic>
        <p:nvPicPr>
          <p:cNvPr id="3" name="Immagine 2"/>
          <p:cNvPicPr>
            <a:picLocks noChangeAspect="1"/>
          </p:cNvPicPr>
          <p:nvPr/>
        </p:nvPicPr>
        <p:blipFill>
          <a:blip r:embed="rId4"/>
          <a:stretch>
            <a:fillRect/>
          </a:stretch>
        </p:blipFill>
        <p:spPr>
          <a:xfrm>
            <a:off x="1104443" y="1675512"/>
            <a:ext cx="8689374" cy="1816988"/>
          </a:xfrm>
          <a:prstGeom prst="rect">
            <a:avLst/>
          </a:prstGeom>
        </p:spPr>
      </p:pic>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7262" y="3492500"/>
            <a:ext cx="1704975" cy="2686050"/>
          </a:xfrm>
          <a:prstGeom prst="rect">
            <a:avLst/>
          </a:prstGeom>
        </p:spPr>
      </p:pic>
    </p:spTree>
    <p:extLst>
      <p:ext uri="{BB962C8B-B14F-4D97-AF65-F5344CB8AC3E}">
        <p14:creationId xmlns:p14="http://schemas.microsoft.com/office/powerpoint/2010/main" val="2819586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162496" y="11888"/>
            <a:ext cx="8203479" cy="949034"/>
          </a:xfrm>
        </p:spPr>
        <p:txBody>
          <a:bodyPr/>
          <a:lstStyle/>
          <a:p>
            <a:r>
              <a:rPr lang="it-IT" dirty="0" smtClean="0"/>
              <a:t>conclusioni</a:t>
            </a:r>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709" y="6123709"/>
            <a:ext cx="734291" cy="734291"/>
          </a:xfrm>
          <a:prstGeom prst="rect">
            <a:avLst/>
          </a:prstGeom>
        </p:spPr>
      </p:pic>
      <p:sp>
        <p:nvSpPr>
          <p:cNvPr id="6" name="CasellaDiTesto 5"/>
          <p:cNvSpPr txBox="1"/>
          <p:nvPr/>
        </p:nvSpPr>
        <p:spPr>
          <a:xfrm>
            <a:off x="565726" y="2414244"/>
            <a:ext cx="4810035" cy="369332"/>
          </a:xfrm>
          <a:prstGeom prst="rect">
            <a:avLst/>
          </a:prstGeom>
          <a:noFill/>
        </p:spPr>
        <p:txBody>
          <a:bodyPr wrap="none" rtlCol="0">
            <a:spAutoFit/>
          </a:bodyPr>
          <a:lstStyle/>
          <a:p>
            <a:r>
              <a:rPr lang="it-IT" dirty="0" smtClean="0"/>
              <a:t>Trattamento ed indicazioni poco standardizzate </a:t>
            </a:r>
            <a:endParaRPr lang="it-IT" sz="1600" i="1" dirty="0"/>
          </a:p>
        </p:txBody>
      </p:sp>
      <p:sp>
        <p:nvSpPr>
          <p:cNvPr id="8" name="CasellaDiTesto 7"/>
          <p:cNvSpPr txBox="1"/>
          <p:nvPr/>
        </p:nvSpPr>
        <p:spPr>
          <a:xfrm>
            <a:off x="565726" y="3388883"/>
            <a:ext cx="3110339" cy="369332"/>
          </a:xfrm>
          <a:prstGeom prst="rect">
            <a:avLst/>
          </a:prstGeom>
          <a:noFill/>
        </p:spPr>
        <p:txBody>
          <a:bodyPr wrap="none" rtlCol="0">
            <a:spAutoFit/>
          </a:bodyPr>
          <a:lstStyle/>
          <a:p>
            <a:r>
              <a:rPr lang="it-IT" dirty="0" smtClean="0"/>
              <a:t>Necessità di LG più performanti</a:t>
            </a:r>
            <a:endParaRPr lang="it-IT" sz="1600" i="1" dirty="0"/>
          </a:p>
        </p:txBody>
      </p:sp>
      <p:pic>
        <p:nvPicPr>
          <p:cNvPr id="13" name="Immagine 12"/>
          <p:cNvPicPr>
            <a:picLocks noChangeAspect="1"/>
          </p:cNvPicPr>
          <p:nvPr/>
        </p:nvPicPr>
        <p:blipFill>
          <a:blip r:embed="rId4"/>
          <a:stretch>
            <a:fillRect/>
          </a:stretch>
        </p:blipFill>
        <p:spPr>
          <a:xfrm>
            <a:off x="6797674" y="1526973"/>
            <a:ext cx="2943225" cy="3775652"/>
          </a:xfrm>
          <a:prstGeom prst="rect">
            <a:avLst/>
          </a:prstGeom>
        </p:spPr>
      </p:pic>
      <p:sp>
        <p:nvSpPr>
          <p:cNvPr id="14" name="Rettangolo 13"/>
          <p:cNvSpPr/>
          <p:nvPr/>
        </p:nvSpPr>
        <p:spPr>
          <a:xfrm>
            <a:off x="5361709" y="5416279"/>
            <a:ext cx="6096000" cy="923330"/>
          </a:xfrm>
          <a:prstGeom prst="rect">
            <a:avLst/>
          </a:prstGeom>
        </p:spPr>
        <p:txBody>
          <a:bodyPr>
            <a:spAutoFit/>
          </a:bodyPr>
          <a:lstStyle/>
          <a:p>
            <a:pPr algn="ctr"/>
            <a:r>
              <a:rPr lang="it-IT" dirty="0"/>
              <a:t>Le buone leggi rendono più facile fare la cosa giusta e più difficile quella sbagliata</a:t>
            </a:r>
            <a:br>
              <a:rPr lang="it-IT" dirty="0"/>
            </a:br>
            <a:r>
              <a:rPr lang="it-IT" dirty="0"/>
              <a:t>(William E. </a:t>
            </a:r>
            <a:r>
              <a:rPr lang="it-IT" dirty="0" err="1"/>
              <a:t>Gladstone</a:t>
            </a:r>
            <a:r>
              <a:rPr lang="it-IT" dirty="0"/>
              <a:t>)</a:t>
            </a:r>
          </a:p>
        </p:txBody>
      </p:sp>
    </p:spTree>
    <p:extLst>
      <p:ext uri="{BB962C8B-B14F-4D97-AF65-F5344CB8AC3E}">
        <p14:creationId xmlns:p14="http://schemas.microsoft.com/office/powerpoint/2010/main" val="60061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29641" y="0"/>
            <a:ext cx="8203479" cy="949034"/>
          </a:xfrm>
        </p:spPr>
        <p:txBody>
          <a:bodyPr/>
          <a:lstStyle/>
          <a:p>
            <a:r>
              <a:rPr lang="it-IT" dirty="0" smtClean="0"/>
              <a:t>introduzione</a:t>
            </a:r>
            <a:endParaRPr lang="it-IT" dirty="0"/>
          </a:p>
        </p:txBody>
      </p:sp>
      <p:sp>
        <p:nvSpPr>
          <p:cNvPr id="5" name="CasellaDiTesto 4"/>
          <p:cNvSpPr txBox="1"/>
          <p:nvPr/>
        </p:nvSpPr>
        <p:spPr>
          <a:xfrm>
            <a:off x="159327" y="2275654"/>
            <a:ext cx="11073416" cy="369332"/>
          </a:xfrm>
          <a:prstGeom prst="rect">
            <a:avLst/>
          </a:prstGeom>
          <a:noFill/>
        </p:spPr>
        <p:txBody>
          <a:bodyPr wrap="none" rtlCol="0">
            <a:spAutoFit/>
          </a:bodyPr>
          <a:lstStyle/>
          <a:p>
            <a:r>
              <a:rPr lang="it-IT" dirty="0" smtClean="0"/>
              <a:t>Il varicocele interessa circa il 15% della popolazione e fino al 20% di questi </a:t>
            </a:r>
            <a:r>
              <a:rPr lang="it-IT" dirty="0" err="1" smtClean="0"/>
              <a:t>potra</a:t>
            </a:r>
            <a:r>
              <a:rPr lang="it-IT" dirty="0" smtClean="0"/>
              <a:t> presentare un problema di fertilità</a:t>
            </a:r>
            <a:endParaRPr lang="it-IT" dirty="0"/>
          </a:p>
        </p:txBody>
      </p:sp>
      <p:pic>
        <p:nvPicPr>
          <p:cNvPr id="15" name="Immagin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709" y="6123709"/>
            <a:ext cx="734291" cy="734291"/>
          </a:xfrm>
          <a:prstGeom prst="rect">
            <a:avLst/>
          </a:prstGeom>
        </p:spPr>
      </p:pic>
      <p:sp>
        <p:nvSpPr>
          <p:cNvPr id="3" name="Rettangolo 2"/>
          <p:cNvSpPr/>
          <p:nvPr/>
        </p:nvSpPr>
        <p:spPr>
          <a:xfrm>
            <a:off x="159328" y="3825367"/>
            <a:ext cx="11073416" cy="923330"/>
          </a:xfrm>
          <a:prstGeom prst="rect">
            <a:avLst/>
          </a:prstGeom>
        </p:spPr>
        <p:txBody>
          <a:bodyPr wrap="square">
            <a:spAutoFit/>
          </a:bodyPr>
          <a:lstStyle/>
          <a:p>
            <a:r>
              <a:rPr lang="it-IT" dirty="0"/>
              <a:t>La sua importanza deriva, oltre che dalla frequenza, dal fatto che un adeguato percorso diagnostico-terapeutico in età evolutiva potrebbe prevenire importanti conseguenze sulla salute riproduttiva in età </a:t>
            </a:r>
            <a:r>
              <a:rPr lang="it-IT" dirty="0" smtClean="0"/>
              <a:t>adulta</a:t>
            </a:r>
          </a:p>
          <a:p>
            <a:r>
              <a:rPr lang="it-IT" dirty="0"/>
              <a:t>Chiba K, Asian J </a:t>
            </a:r>
            <a:r>
              <a:rPr lang="it-IT" dirty="0" err="1"/>
              <a:t>Androl</a:t>
            </a:r>
            <a:r>
              <a:rPr lang="it-IT" dirty="0"/>
              <a:t> 2016</a:t>
            </a:r>
          </a:p>
        </p:txBody>
      </p:sp>
    </p:spTree>
    <p:extLst>
      <p:ext uri="{BB962C8B-B14F-4D97-AF65-F5344CB8AC3E}">
        <p14:creationId xmlns:p14="http://schemas.microsoft.com/office/powerpoint/2010/main" val="972461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162496" y="11888"/>
            <a:ext cx="8203479" cy="949034"/>
          </a:xfrm>
        </p:spPr>
        <p:txBody>
          <a:bodyPr/>
          <a:lstStyle/>
          <a:p>
            <a:r>
              <a:rPr lang="it-IT" dirty="0" smtClean="0"/>
              <a:t>Cosa dicono le LG</a:t>
            </a:r>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709" y="6123709"/>
            <a:ext cx="734291" cy="734291"/>
          </a:xfrm>
          <a:prstGeom prst="rect">
            <a:avLst/>
          </a:prstGeom>
        </p:spPr>
      </p:pic>
      <p:pic>
        <p:nvPicPr>
          <p:cNvPr id="3" name="Immagine 2"/>
          <p:cNvPicPr>
            <a:picLocks noChangeAspect="1"/>
          </p:cNvPicPr>
          <p:nvPr/>
        </p:nvPicPr>
        <p:blipFill>
          <a:blip r:embed="rId4"/>
          <a:stretch>
            <a:fillRect/>
          </a:stretch>
        </p:blipFill>
        <p:spPr>
          <a:xfrm>
            <a:off x="1918854" y="1439843"/>
            <a:ext cx="7460673" cy="5051011"/>
          </a:xfrm>
          <a:prstGeom prst="rect">
            <a:avLst/>
          </a:prstGeom>
        </p:spPr>
      </p:pic>
    </p:spTree>
    <p:extLst>
      <p:ext uri="{BB962C8B-B14F-4D97-AF65-F5344CB8AC3E}">
        <p14:creationId xmlns:p14="http://schemas.microsoft.com/office/powerpoint/2010/main" val="1898534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411878" y="-38583"/>
            <a:ext cx="8203479" cy="949034"/>
          </a:xfrm>
        </p:spPr>
        <p:txBody>
          <a:bodyPr/>
          <a:lstStyle/>
          <a:p>
            <a:r>
              <a:rPr lang="it-IT" dirty="0" smtClean="0"/>
              <a:t>Che cosa cercare</a:t>
            </a:r>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709" y="6123709"/>
            <a:ext cx="734291" cy="734291"/>
          </a:xfrm>
          <a:prstGeom prst="rect">
            <a:avLst/>
          </a:prstGeom>
        </p:spPr>
      </p:pic>
      <p:sp>
        <p:nvSpPr>
          <p:cNvPr id="8" name="CasellaDiTesto 7"/>
          <p:cNvSpPr txBox="1"/>
          <p:nvPr/>
        </p:nvSpPr>
        <p:spPr>
          <a:xfrm>
            <a:off x="872837" y="3149542"/>
            <a:ext cx="2836802" cy="369332"/>
          </a:xfrm>
          <a:prstGeom prst="rect">
            <a:avLst/>
          </a:prstGeom>
          <a:noFill/>
        </p:spPr>
        <p:txBody>
          <a:bodyPr wrap="none" rtlCol="0">
            <a:spAutoFit/>
          </a:bodyPr>
          <a:lstStyle/>
          <a:p>
            <a:r>
              <a:rPr lang="it-IT" dirty="0" smtClean="0"/>
              <a:t>Predizione di futura </a:t>
            </a:r>
            <a:r>
              <a:rPr lang="it-IT" dirty="0" err="1" smtClean="0"/>
              <a:t>infertilià</a:t>
            </a:r>
            <a:endParaRPr lang="it-IT" dirty="0"/>
          </a:p>
        </p:txBody>
      </p:sp>
      <p:sp>
        <p:nvSpPr>
          <p:cNvPr id="9" name="Freccia a destra 8"/>
          <p:cNvSpPr/>
          <p:nvPr/>
        </p:nvSpPr>
        <p:spPr>
          <a:xfrm>
            <a:off x="3851565" y="2525042"/>
            <a:ext cx="832936" cy="276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3851565" y="3016425"/>
            <a:ext cx="832936" cy="276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3851565" y="3537543"/>
            <a:ext cx="832936" cy="276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a:off x="3851565" y="4028926"/>
            <a:ext cx="832936" cy="276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4814456" y="2478783"/>
            <a:ext cx="3920836" cy="369332"/>
          </a:xfrm>
          <a:prstGeom prst="rect">
            <a:avLst/>
          </a:prstGeom>
          <a:noFill/>
        </p:spPr>
        <p:txBody>
          <a:bodyPr wrap="square" rtlCol="0">
            <a:spAutoFit/>
          </a:bodyPr>
          <a:lstStyle/>
          <a:p>
            <a:r>
              <a:rPr lang="it-IT" dirty="0" smtClean="0"/>
              <a:t>Grado del varicocele</a:t>
            </a:r>
            <a:endParaRPr lang="it-IT" dirty="0"/>
          </a:p>
        </p:txBody>
      </p:sp>
      <p:sp>
        <p:nvSpPr>
          <p:cNvPr id="14" name="CasellaDiTesto 13"/>
          <p:cNvSpPr txBox="1"/>
          <p:nvPr/>
        </p:nvSpPr>
        <p:spPr>
          <a:xfrm>
            <a:off x="4814456" y="2970166"/>
            <a:ext cx="3920836" cy="369332"/>
          </a:xfrm>
          <a:prstGeom prst="rect">
            <a:avLst/>
          </a:prstGeom>
          <a:noFill/>
        </p:spPr>
        <p:txBody>
          <a:bodyPr wrap="square" rtlCol="0">
            <a:spAutoFit/>
          </a:bodyPr>
          <a:lstStyle/>
          <a:p>
            <a:r>
              <a:rPr lang="it-IT" dirty="0" smtClean="0"/>
              <a:t>Sviluppo asimmetrico del testicolo</a:t>
            </a:r>
            <a:endParaRPr lang="it-IT" dirty="0"/>
          </a:p>
        </p:txBody>
      </p:sp>
      <p:sp>
        <p:nvSpPr>
          <p:cNvPr id="15" name="CasellaDiTesto 14"/>
          <p:cNvSpPr txBox="1"/>
          <p:nvPr/>
        </p:nvSpPr>
        <p:spPr>
          <a:xfrm>
            <a:off x="4883732" y="4012082"/>
            <a:ext cx="3920836" cy="369332"/>
          </a:xfrm>
          <a:prstGeom prst="rect">
            <a:avLst/>
          </a:prstGeom>
          <a:noFill/>
        </p:spPr>
        <p:txBody>
          <a:bodyPr wrap="square" rtlCol="0">
            <a:spAutoFit/>
          </a:bodyPr>
          <a:lstStyle/>
          <a:p>
            <a:r>
              <a:rPr lang="it-IT" dirty="0" smtClean="0"/>
              <a:t>Valutazione ecografica doppler</a:t>
            </a:r>
            <a:endParaRPr lang="it-IT" dirty="0"/>
          </a:p>
        </p:txBody>
      </p:sp>
      <p:sp>
        <p:nvSpPr>
          <p:cNvPr id="16" name="CasellaDiTesto 15"/>
          <p:cNvSpPr txBox="1"/>
          <p:nvPr/>
        </p:nvSpPr>
        <p:spPr>
          <a:xfrm>
            <a:off x="4849095" y="3532824"/>
            <a:ext cx="3920836" cy="369332"/>
          </a:xfrm>
          <a:prstGeom prst="rect">
            <a:avLst/>
          </a:prstGeom>
          <a:noFill/>
        </p:spPr>
        <p:txBody>
          <a:bodyPr wrap="square" rtlCol="0">
            <a:spAutoFit/>
          </a:bodyPr>
          <a:lstStyle/>
          <a:p>
            <a:r>
              <a:rPr lang="it-IT" dirty="0" smtClean="0"/>
              <a:t>Volume testicolare totale</a:t>
            </a:r>
            <a:endParaRPr lang="it-IT" dirty="0"/>
          </a:p>
        </p:txBody>
      </p:sp>
    </p:spTree>
    <p:extLst>
      <p:ext uri="{BB962C8B-B14F-4D97-AF65-F5344CB8AC3E}">
        <p14:creationId xmlns:p14="http://schemas.microsoft.com/office/powerpoint/2010/main" val="2713898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98914" y="-23240"/>
            <a:ext cx="8203479" cy="949034"/>
          </a:xfrm>
        </p:spPr>
        <p:txBody>
          <a:bodyPr/>
          <a:lstStyle/>
          <a:p>
            <a:r>
              <a:rPr lang="it-IT" dirty="0" smtClean="0"/>
              <a:t>Grado del varicocele</a:t>
            </a:r>
            <a:endParaRPr lang="it-IT" dirty="0"/>
          </a:p>
        </p:txBody>
      </p:sp>
      <p:sp>
        <p:nvSpPr>
          <p:cNvPr id="5" name="CasellaDiTesto 4"/>
          <p:cNvSpPr txBox="1"/>
          <p:nvPr/>
        </p:nvSpPr>
        <p:spPr>
          <a:xfrm>
            <a:off x="339434" y="1634842"/>
            <a:ext cx="6669262" cy="615553"/>
          </a:xfrm>
          <a:prstGeom prst="rect">
            <a:avLst/>
          </a:prstGeom>
          <a:noFill/>
        </p:spPr>
        <p:txBody>
          <a:bodyPr wrap="none" rtlCol="0">
            <a:spAutoFit/>
          </a:bodyPr>
          <a:lstStyle/>
          <a:p>
            <a:r>
              <a:rPr lang="it-IT" dirty="0" smtClean="0"/>
              <a:t>Il grado di Varicocele non è predittivo di futura asimmetria testicolare </a:t>
            </a:r>
          </a:p>
          <a:p>
            <a:r>
              <a:rPr lang="it-IT" sz="1600" i="1" dirty="0" smtClean="0"/>
              <a:t>Diamond et </a:t>
            </a:r>
            <a:r>
              <a:rPr lang="it-IT" sz="1600" i="1" dirty="0" err="1" smtClean="0"/>
              <a:t>all</a:t>
            </a:r>
            <a:r>
              <a:rPr lang="it-IT" sz="1600" i="1" dirty="0" smtClean="0"/>
              <a:t>. J </a:t>
            </a:r>
            <a:r>
              <a:rPr lang="it-IT" sz="1600" i="1" dirty="0" err="1" smtClean="0"/>
              <a:t>Urol</a:t>
            </a:r>
            <a:r>
              <a:rPr lang="it-IT" sz="1600" i="1" dirty="0" smtClean="0"/>
              <a:t> 2007 </a:t>
            </a:r>
            <a:endParaRPr lang="it-IT" sz="1600" i="1" dirty="0"/>
          </a:p>
        </p:txBody>
      </p:sp>
      <p:sp>
        <p:nvSpPr>
          <p:cNvPr id="21" name="CasellaDiTesto 20"/>
          <p:cNvSpPr txBox="1"/>
          <p:nvPr/>
        </p:nvSpPr>
        <p:spPr>
          <a:xfrm>
            <a:off x="339434" y="2669470"/>
            <a:ext cx="9672391" cy="615553"/>
          </a:xfrm>
          <a:prstGeom prst="rect">
            <a:avLst/>
          </a:prstGeom>
          <a:noFill/>
        </p:spPr>
        <p:txBody>
          <a:bodyPr wrap="none" rtlCol="0">
            <a:spAutoFit/>
          </a:bodyPr>
          <a:lstStyle/>
          <a:p>
            <a:r>
              <a:rPr lang="it-IT" dirty="0" smtClean="0"/>
              <a:t>Pazienti con varicocele di 3° presentano una più marcata ipotrofia rispetto a quelli con varicocele di 2°</a:t>
            </a:r>
          </a:p>
          <a:p>
            <a:r>
              <a:rPr lang="it-IT" sz="1600" i="1" dirty="0" smtClean="0"/>
              <a:t>Zampieri et </a:t>
            </a:r>
            <a:r>
              <a:rPr lang="it-IT" sz="1600" i="1" dirty="0" err="1" smtClean="0"/>
              <a:t>all</a:t>
            </a:r>
            <a:r>
              <a:rPr lang="it-IT" sz="1600" i="1" dirty="0" smtClean="0"/>
              <a:t>. </a:t>
            </a:r>
            <a:r>
              <a:rPr lang="it-IT" sz="1600" i="1" dirty="0" err="1" smtClean="0"/>
              <a:t>Pediatr</a:t>
            </a:r>
            <a:r>
              <a:rPr lang="it-IT" sz="1600" i="1" dirty="0" smtClean="0"/>
              <a:t> </a:t>
            </a:r>
            <a:r>
              <a:rPr lang="it-IT" sz="1600" i="1" dirty="0" err="1" smtClean="0"/>
              <a:t>Surg</a:t>
            </a:r>
            <a:r>
              <a:rPr lang="it-IT" sz="1600" i="1" dirty="0" smtClean="0"/>
              <a:t> </a:t>
            </a:r>
            <a:r>
              <a:rPr lang="it-IT" sz="1600" i="1" dirty="0" err="1" smtClean="0"/>
              <a:t>Int</a:t>
            </a:r>
            <a:r>
              <a:rPr lang="it-IT" sz="1600" i="1" dirty="0" smtClean="0"/>
              <a:t>. 2008</a:t>
            </a:r>
            <a:endParaRPr lang="it-IT" sz="1600" i="1" dirty="0"/>
          </a:p>
        </p:txBody>
      </p:sp>
      <p:sp>
        <p:nvSpPr>
          <p:cNvPr id="22" name="CasellaDiTesto 21"/>
          <p:cNvSpPr txBox="1"/>
          <p:nvPr/>
        </p:nvSpPr>
        <p:spPr>
          <a:xfrm>
            <a:off x="339434" y="3873211"/>
            <a:ext cx="11059887" cy="615553"/>
          </a:xfrm>
          <a:prstGeom prst="rect">
            <a:avLst/>
          </a:prstGeom>
          <a:noFill/>
        </p:spPr>
        <p:txBody>
          <a:bodyPr wrap="none" rtlCol="0">
            <a:spAutoFit/>
          </a:bodyPr>
          <a:lstStyle/>
          <a:p>
            <a:r>
              <a:rPr lang="it-IT" dirty="0" smtClean="0"/>
              <a:t>Il numero totale di spermatozoi con motilità conservata risulta essere più vicino al </a:t>
            </a:r>
            <a:r>
              <a:rPr lang="it-IT" dirty="0" err="1" smtClean="0"/>
              <a:t>cutt</a:t>
            </a:r>
            <a:r>
              <a:rPr lang="it-IT" dirty="0" smtClean="0"/>
              <a:t> off del WHO nel varicocele di 3°</a:t>
            </a:r>
          </a:p>
          <a:p>
            <a:r>
              <a:rPr lang="it-IT" sz="1600" i="1" dirty="0" smtClean="0"/>
              <a:t>Mori et </a:t>
            </a:r>
            <a:r>
              <a:rPr lang="it-IT" sz="1600" i="1" dirty="0" err="1" smtClean="0"/>
              <a:t>all</a:t>
            </a:r>
            <a:r>
              <a:rPr lang="it-IT" sz="1600" i="1" dirty="0" smtClean="0"/>
              <a:t>. </a:t>
            </a:r>
            <a:r>
              <a:rPr lang="it-IT" sz="1600" i="1" dirty="0" err="1" smtClean="0"/>
              <a:t>Fertil</a:t>
            </a:r>
            <a:r>
              <a:rPr lang="it-IT" sz="1600" i="1" dirty="0" smtClean="0"/>
              <a:t> </a:t>
            </a:r>
            <a:r>
              <a:rPr lang="it-IT" sz="1600" i="1" dirty="0" err="1" smtClean="0"/>
              <a:t>Steril</a:t>
            </a:r>
            <a:r>
              <a:rPr lang="it-IT" sz="1600" i="1" dirty="0" smtClean="0"/>
              <a:t>. 2008</a:t>
            </a:r>
            <a:endParaRPr lang="it-IT" sz="1600" i="1" dirty="0"/>
          </a:p>
        </p:txBody>
      </p:sp>
      <p:sp>
        <p:nvSpPr>
          <p:cNvPr id="23" name="CasellaDiTesto 22"/>
          <p:cNvSpPr txBox="1"/>
          <p:nvPr/>
        </p:nvSpPr>
        <p:spPr>
          <a:xfrm>
            <a:off x="339434" y="5028699"/>
            <a:ext cx="11430002" cy="892552"/>
          </a:xfrm>
          <a:prstGeom prst="rect">
            <a:avLst/>
          </a:prstGeom>
          <a:noFill/>
        </p:spPr>
        <p:txBody>
          <a:bodyPr wrap="square" rtlCol="0">
            <a:spAutoFit/>
          </a:bodyPr>
          <a:lstStyle/>
          <a:p>
            <a:r>
              <a:rPr lang="it-IT" dirty="0" smtClean="0"/>
              <a:t>Studi nell’ adulto hanno pero rivelato che grado e dimensione del varicocele sono associate con ipotrofia omolaterale e </a:t>
            </a:r>
            <a:r>
              <a:rPr lang="it-IT" dirty="0" err="1" smtClean="0"/>
              <a:t>anormalita</a:t>
            </a:r>
            <a:r>
              <a:rPr lang="it-IT" dirty="0" smtClean="0"/>
              <a:t> dello spermiogramma</a:t>
            </a:r>
          </a:p>
          <a:p>
            <a:pPr algn="just"/>
            <a:r>
              <a:rPr lang="it-IT" sz="1600" i="1" dirty="0" err="1" smtClean="0"/>
              <a:t>Cheval</a:t>
            </a:r>
            <a:r>
              <a:rPr lang="it-IT" sz="1600" i="1" dirty="0" smtClean="0"/>
              <a:t> et </a:t>
            </a:r>
            <a:r>
              <a:rPr lang="it-IT" sz="1600" i="1" dirty="0" err="1" smtClean="0"/>
              <a:t>all</a:t>
            </a:r>
            <a:r>
              <a:rPr lang="it-IT" sz="1600" i="1" dirty="0" smtClean="0"/>
              <a:t>. </a:t>
            </a:r>
            <a:r>
              <a:rPr lang="it-IT" sz="1600" i="1" dirty="0" err="1" smtClean="0"/>
              <a:t>Fertil</a:t>
            </a:r>
            <a:r>
              <a:rPr lang="it-IT" sz="1600" i="1" dirty="0" smtClean="0"/>
              <a:t> </a:t>
            </a:r>
            <a:r>
              <a:rPr lang="it-IT" sz="1600" i="1" dirty="0" err="1" smtClean="0"/>
              <a:t>Steril</a:t>
            </a:r>
            <a:r>
              <a:rPr lang="it-IT" sz="1600" i="1" dirty="0" smtClean="0"/>
              <a:t>. 1992, </a:t>
            </a:r>
            <a:r>
              <a:rPr lang="it-IT" sz="1600" i="1" dirty="0" err="1" smtClean="0"/>
              <a:t>Lipshultz</a:t>
            </a:r>
            <a:r>
              <a:rPr lang="it-IT" sz="1600" i="1" dirty="0" smtClean="0"/>
              <a:t> et </a:t>
            </a:r>
            <a:r>
              <a:rPr lang="it-IT" sz="1600" i="1" dirty="0" err="1" smtClean="0"/>
              <a:t>all</a:t>
            </a:r>
            <a:r>
              <a:rPr lang="it-IT" sz="1600" i="1" dirty="0" smtClean="0"/>
              <a:t>. J </a:t>
            </a:r>
            <a:r>
              <a:rPr lang="it-IT" sz="1600" i="1" dirty="0" err="1" smtClean="0"/>
              <a:t>Urol</a:t>
            </a:r>
            <a:r>
              <a:rPr lang="it-IT" sz="1600" i="1" dirty="0" smtClean="0"/>
              <a:t> 1977.</a:t>
            </a:r>
            <a:endParaRPr lang="it-IT" sz="1600" i="1"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709" y="6123709"/>
            <a:ext cx="734291" cy="734291"/>
          </a:xfrm>
          <a:prstGeom prst="rect">
            <a:avLst/>
          </a:prstGeom>
        </p:spPr>
      </p:pic>
    </p:spTree>
    <p:extLst>
      <p:ext uri="{BB962C8B-B14F-4D97-AF65-F5344CB8AC3E}">
        <p14:creationId xmlns:p14="http://schemas.microsoft.com/office/powerpoint/2010/main" val="3440562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411878" y="-38583"/>
            <a:ext cx="8203479" cy="949034"/>
          </a:xfrm>
        </p:spPr>
        <p:txBody>
          <a:bodyPr/>
          <a:lstStyle/>
          <a:p>
            <a:r>
              <a:rPr lang="it-IT" dirty="0" smtClean="0"/>
              <a:t>Percentuale di asimmetria</a:t>
            </a:r>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709" y="6123709"/>
            <a:ext cx="734291" cy="734291"/>
          </a:xfrm>
          <a:prstGeom prst="rect">
            <a:avLst/>
          </a:prstGeom>
        </p:spPr>
      </p:pic>
      <p:sp>
        <p:nvSpPr>
          <p:cNvPr id="5" name="CasellaDiTesto 4"/>
          <p:cNvSpPr txBox="1"/>
          <p:nvPr/>
        </p:nvSpPr>
        <p:spPr>
          <a:xfrm>
            <a:off x="261235" y="2528375"/>
            <a:ext cx="10591801" cy="892552"/>
          </a:xfrm>
          <a:prstGeom prst="rect">
            <a:avLst/>
          </a:prstGeom>
          <a:noFill/>
        </p:spPr>
        <p:txBody>
          <a:bodyPr wrap="square" rtlCol="0">
            <a:spAutoFit/>
          </a:bodyPr>
          <a:lstStyle/>
          <a:p>
            <a:r>
              <a:rPr lang="it-IT" dirty="0" smtClean="0"/>
              <a:t>Vi è una stretta correlazione tra alterazioni dello spermiogramma, in particolare sulla capacità di movimento degli spermatozoi e la percentuale di asimmetria in ragazzi con varicocele sinistro</a:t>
            </a:r>
            <a:endParaRPr lang="it-IT" dirty="0" smtClean="0"/>
          </a:p>
          <a:p>
            <a:pPr algn="just"/>
            <a:r>
              <a:rPr lang="it-IT" sz="1600" i="1" dirty="0" smtClean="0"/>
              <a:t>Diamond  </a:t>
            </a:r>
            <a:r>
              <a:rPr lang="it-IT" sz="1600" i="1" dirty="0" smtClean="0"/>
              <a:t>et </a:t>
            </a:r>
            <a:r>
              <a:rPr lang="it-IT" sz="1600" i="1" dirty="0" err="1" smtClean="0"/>
              <a:t>all</a:t>
            </a:r>
            <a:r>
              <a:rPr lang="it-IT" sz="1600" i="1" dirty="0" smtClean="0"/>
              <a:t> </a:t>
            </a:r>
            <a:r>
              <a:rPr lang="it-IT" sz="1600" i="1" dirty="0"/>
              <a:t>J</a:t>
            </a:r>
            <a:r>
              <a:rPr lang="it-IT" sz="1600" i="1" dirty="0" smtClean="0"/>
              <a:t> </a:t>
            </a:r>
            <a:r>
              <a:rPr lang="it-IT" sz="1600" i="1" dirty="0" err="1" smtClean="0"/>
              <a:t>Urol</a:t>
            </a:r>
            <a:r>
              <a:rPr lang="it-IT" sz="1600" i="1" dirty="0" smtClean="0"/>
              <a:t> </a:t>
            </a:r>
            <a:r>
              <a:rPr lang="it-IT" sz="1600" i="1" dirty="0" smtClean="0"/>
              <a:t>2007</a:t>
            </a:r>
            <a:endParaRPr lang="it-IT" sz="1600" i="1" dirty="0"/>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878" y="3776662"/>
            <a:ext cx="2286000" cy="1819275"/>
          </a:xfrm>
          <a:prstGeom prst="rect">
            <a:avLst/>
          </a:prstGeom>
        </p:spPr>
      </p:pic>
    </p:spTree>
    <p:extLst>
      <p:ext uri="{BB962C8B-B14F-4D97-AF65-F5344CB8AC3E}">
        <p14:creationId xmlns:p14="http://schemas.microsoft.com/office/powerpoint/2010/main" val="2176639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411878" y="-38583"/>
            <a:ext cx="8203479" cy="949034"/>
          </a:xfrm>
        </p:spPr>
        <p:txBody>
          <a:bodyPr/>
          <a:lstStyle/>
          <a:p>
            <a:r>
              <a:rPr lang="it-IT" dirty="0" smtClean="0"/>
              <a:t>Spermiogramma</a:t>
            </a:r>
            <a:endParaRPr lang="it-IT" dirty="0"/>
          </a:p>
        </p:txBody>
      </p:sp>
      <p:sp>
        <p:nvSpPr>
          <p:cNvPr id="5" name="CasellaDiTesto 4"/>
          <p:cNvSpPr txBox="1"/>
          <p:nvPr/>
        </p:nvSpPr>
        <p:spPr>
          <a:xfrm>
            <a:off x="547254" y="1620987"/>
            <a:ext cx="10494283" cy="615553"/>
          </a:xfrm>
          <a:prstGeom prst="rect">
            <a:avLst/>
          </a:prstGeom>
          <a:noFill/>
        </p:spPr>
        <p:txBody>
          <a:bodyPr wrap="none" rtlCol="0">
            <a:spAutoFit/>
          </a:bodyPr>
          <a:lstStyle/>
          <a:p>
            <a:r>
              <a:rPr lang="it-IT" dirty="0" smtClean="0"/>
              <a:t>Riscontro nei ragazzi tra i 17-20 anni di una diminuzione degli spermatozoi  in pazienti con ipotrofia testicolare  </a:t>
            </a:r>
          </a:p>
          <a:p>
            <a:r>
              <a:rPr lang="it-IT" sz="1600" i="1" dirty="0" err="1" smtClean="0"/>
              <a:t>Haans</a:t>
            </a:r>
            <a:r>
              <a:rPr lang="it-IT" sz="1600" i="1" dirty="0" smtClean="0"/>
              <a:t> et </a:t>
            </a:r>
            <a:r>
              <a:rPr lang="it-IT" sz="1600" i="1" dirty="0" err="1" smtClean="0"/>
              <a:t>all</a:t>
            </a:r>
            <a:r>
              <a:rPr lang="it-IT" sz="1600" i="1" dirty="0" smtClean="0"/>
              <a:t>. </a:t>
            </a:r>
            <a:r>
              <a:rPr lang="it-IT" sz="1600" i="1" dirty="0" err="1" smtClean="0"/>
              <a:t>Fertil</a:t>
            </a:r>
            <a:r>
              <a:rPr lang="it-IT" sz="1600" i="1" dirty="0" smtClean="0"/>
              <a:t> </a:t>
            </a:r>
            <a:r>
              <a:rPr lang="it-IT" sz="1600" i="1" dirty="0" err="1" smtClean="0"/>
              <a:t>Steril</a:t>
            </a:r>
            <a:r>
              <a:rPr lang="it-IT" sz="1600" i="1" dirty="0" smtClean="0"/>
              <a:t> 1991 </a:t>
            </a:r>
            <a:endParaRPr lang="it-IT" sz="1600" i="1" dirty="0"/>
          </a:p>
        </p:txBody>
      </p:sp>
      <p:sp>
        <p:nvSpPr>
          <p:cNvPr id="21" name="CasellaDiTesto 20"/>
          <p:cNvSpPr txBox="1"/>
          <p:nvPr/>
        </p:nvSpPr>
        <p:spPr>
          <a:xfrm>
            <a:off x="512616" y="2864925"/>
            <a:ext cx="10591801" cy="892552"/>
          </a:xfrm>
          <a:prstGeom prst="rect">
            <a:avLst/>
          </a:prstGeom>
          <a:noFill/>
        </p:spPr>
        <p:txBody>
          <a:bodyPr wrap="square" rtlCol="0">
            <a:spAutoFit/>
          </a:bodyPr>
          <a:lstStyle/>
          <a:p>
            <a:r>
              <a:rPr lang="it-IT" dirty="0" smtClean="0"/>
              <a:t>Pazienti tra i 17-19 anni con varicocele presentano modificazioni in termini di motilità, vitalità, non rispetto a volume e densità dello sperma</a:t>
            </a:r>
          </a:p>
          <a:p>
            <a:pPr algn="just"/>
            <a:r>
              <a:rPr lang="it-IT" sz="1600" i="1" dirty="0" err="1" smtClean="0"/>
              <a:t>Paduch</a:t>
            </a:r>
            <a:r>
              <a:rPr lang="it-IT" sz="1600" i="1" dirty="0" smtClean="0"/>
              <a:t> et </a:t>
            </a:r>
            <a:r>
              <a:rPr lang="it-IT" sz="1600" i="1" dirty="0" err="1" smtClean="0"/>
              <a:t>all</a:t>
            </a:r>
            <a:r>
              <a:rPr lang="it-IT" sz="1600" i="1" dirty="0" smtClean="0"/>
              <a:t> j  </a:t>
            </a:r>
            <a:r>
              <a:rPr lang="it-IT" sz="1600" i="1" dirty="0" err="1" smtClean="0"/>
              <a:t>Urol</a:t>
            </a:r>
            <a:r>
              <a:rPr lang="it-IT" sz="1600" i="1" dirty="0" smtClean="0"/>
              <a:t> 1997</a:t>
            </a:r>
            <a:endParaRPr lang="it-IT" sz="1600" i="1" dirty="0"/>
          </a:p>
        </p:txBody>
      </p:sp>
      <p:sp>
        <p:nvSpPr>
          <p:cNvPr id="7" name="CasellaDiTesto 6"/>
          <p:cNvSpPr txBox="1"/>
          <p:nvPr/>
        </p:nvSpPr>
        <p:spPr>
          <a:xfrm>
            <a:off x="488103" y="4099608"/>
            <a:ext cx="10612583" cy="892552"/>
          </a:xfrm>
          <a:prstGeom prst="rect">
            <a:avLst/>
          </a:prstGeom>
          <a:noFill/>
        </p:spPr>
        <p:txBody>
          <a:bodyPr wrap="square" rtlCol="0">
            <a:spAutoFit/>
          </a:bodyPr>
          <a:lstStyle/>
          <a:p>
            <a:r>
              <a:rPr lang="it-IT" dirty="0" smtClean="0"/>
              <a:t>La </a:t>
            </a:r>
            <a:r>
              <a:rPr lang="it-IT" dirty="0" err="1" smtClean="0"/>
              <a:t>varicocelectomia</a:t>
            </a:r>
            <a:r>
              <a:rPr lang="it-IT" dirty="0" smtClean="0"/>
              <a:t> può correggere le alterazioni dello spermiogramma nei pazienti tra i 15-19 anni</a:t>
            </a:r>
          </a:p>
          <a:p>
            <a:r>
              <a:rPr lang="it-IT" dirty="0" smtClean="0"/>
              <a:t> anche senza correzione della ipotrofia</a:t>
            </a:r>
          </a:p>
          <a:p>
            <a:pPr algn="just"/>
            <a:r>
              <a:rPr lang="it-IT" sz="1600" i="1" dirty="0" err="1" smtClean="0"/>
              <a:t>Cayan</a:t>
            </a:r>
            <a:r>
              <a:rPr lang="it-IT" sz="1600" i="1" dirty="0" smtClean="0"/>
              <a:t> et </a:t>
            </a:r>
            <a:r>
              <a:rPr lang="it-IT" sz="1600" i="1" dirty="0" err="1" smtClean="0"/>
              <a:t>all</a:t>
            </a:r>
            <a:r>
              <a:rPr lang="it-IT" sz="1600" i="1" dirty="0" smtClean="0"/>
              <a:t>. J </a:t>
            </a:r>
            <a:r>
              <a:rPr lang="it-IT" sz="1600" i="1" dirty="0" err="1" smtClean="0"/>
              <a:t>Urol</a:t>
            </a:r>
            <a:r>
              <a:rPr lang="it-IT" sz="1600" i="1" dirty="0" smtClean="0"/>
              <a:t> 2002</a:t>
            </a:r>
            <a:endParaRPr lang="it-IT" sz="1600" i="1"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709" y="6123709"/>
            <a:ext cx="734291" cy="734291"/>
          </a:xfrm>
          <a:prstGeom prst="rect">
            <a:avLst/>
          </a:prstGeom>
        </p:spPr>
      </p:pic>
      <p:sp>
        <p:nvSpPr>
          <p:cNvPr id="8" name="CasellaDiTesto 7"/>
          <p:cNvSpPr txBox="1"/>
          <p:nvPr/>
        </p:nvSpPr>
        <p:spPr>
          <a:xfrm>
            <a:off x="508885" y="2864925"/>
            <a:ext cx="10591801" cy="892552"/>
          </a:xfrm>
          <a:prstGeom prst="rect">
            <a:avLst/>
          </a:prstGeom>
          <a:noFill/>
        </p:spPr>
        <p:txBody>
          <a:bodyPr wrap="square" rtlCol="0">
            <a:spAutoFit/>
          </a:bodyPr>
          <a:lstStyle/>
          <a:p>
            <a:r>
              <a:rPr lang="it-IT" dirty="0" smtClean="0"/>
              <a:t>Pazienti tra i 17-19 anni con varicocele presentano modificazioni in termini di motilità, vitalità, non rispetto a volume e densità dello sperma</a:t>
            </a:r>
          </a:p>
          <a:p>
            <a:pPr algn="just"/>
            <a:r>
              <a:rPr lang="it-IT" sz="1600" i="1" dirty="0" err="1" smtClean="0"/>
              <a:t>Paduch</a:t>
            </a:r>
            <a:r>
              <a:rPr lang="it-IT" sz="1600" i="1" dirty="0" smtClean="0"/>
              <a:t> et </a:t>
            </a:r>
            <a:r>
              <a:rPr lang="it-IT" sz="1600" i="1" dirty="0" err="1" smtClean="0"/>
              <a:t>all</a:t>
            </a:r>
            <a:r>
              <a:rPr lang="it-IT" sz="1600" i="1" dirty="0" smtClean="0"/>
              <a:t> j  </a:t>
            </a:r>
            <a:r>
              <a:rPr lang="it-IT" sz="1600" i="1" dirty="0" err="1" smtClean="0"/>
              <a:t>Urol</a:t>
            </a:r>
            <a:r>
              <a:rPr lang="it-IT" sz="1600" i="1" dirty="0" smtClean="0"/>
              <a:t> 1997</a:t>
            </a:r>
            <a:endParaRPr lang="it-IT" sz="1600" i="1" dirty="0"/>
          </a:p>
        </p:txBody>
      </p:sp>
    </p:spTree>
    <p:extLst>
      <p:ext uri="{BB962C8B-B14F-4D97-AF65-F5344CB8AC3E}">
        <p14:creationId xmlns:p14="http://schemas.microsoft.com/office/powerpoint/2010/main" val="718888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162496" y="11888"/>
            <a:ext cx="8203479" cy="949034"/>
          </a:xfrm>
        </p:spPr>
        <p:txBody>
          <a:bodyPr/>
          <a:lstStyle/>
          <a:p>
            <a:r>
              <a:rPr lang="it-IT" dirty="0" smtClean="0"/>
              <a:t>Volume testicolare totale</a:t>
            </a:r>
            <a:endParaRPr lang="it-IT" dirty="0"/>
          </a:p>
        </p:txBody>
      </p:sp>
      <p:sp>
        <p:nvSpPr>
          <p:cNvPr id="5" name="CasellaDiTesto 4"/>
          <p:cNvSpPr txBox="1"/>
          <p:nvPr/>
        </p:nvSpPr>
        <p:spPr>
          <a:xfrm>
            <a:off x="285714" y="4391896"/>
            <a:ext cx="10202175" cy="892552"/>
          </a:xfrm>
          <a:prstGeom prst="rect">
            <a:avLst/>
          </a:prstGeom>
          <a:noFill/>
        </p:spPr>
        <p:txBody>
          <a:bodyPr wrap="square" rtlCol="0">
            <a:spAutoFit/>
          </a:bodyPr>
          <a:lstStyle/>
          <a:p>
            <a:r>
              <a:rPr lang="it-IT" dirty="0" smtClean="0"/>
              <a:t>Il volume testicolare totale sembra essere più significativo rispetto ai dati forniti dall’</a:t>
            </a:r>
            <a:r>
              <a:rPr lang="it-IT" dirty="0" err="1" smtClean="0"/>
              <a:t>asimetria</a:t>
            </a:r>
            <a:r>
              <a:rPr lang="it-IT" dirty="0" smtClean="0"/>
              <a:t> testicolare per la conta degli spermatozoi</a:t>
            </a:r>
          </a:p>
          <a:p>
            <a:r>
              <a:rPr lang="it-IT" sz="1600" i="1" dirty="0" err="1" smtClean="0"/>
              <a:t>Kurtz</a:t>
            </a:r>
            <a:r>
              <a:rPr lang="it-IT" sz="1600" i="1" dirty="0" smtClean="0"/>
              <a:t> et </a:t>
            </a:r>
            <a:r>
              <a:rPr lang="it-IT" sz="1600" i="1" dirty="0" err="1" smtClean="0"/>
              <a:t>all</a:t>
            </a:r>
            <a:r>
              <a:rPr lang="it-IT" sz="1600" i="1" dirty="0" smtClean="0"/>
              <a:t> </a:t>
            </a:r>
            <a:r>
              <a:rPr lang="it-IT" sz="1600" i="1" dirty="0" err="1" smtClean="0"/>
              <a:t>Urol</a:t>
            </a:r>
            <a:r>
              <a:rPr lang="it-IT" sz="1600" i="1" dirty="0" smtClean="0"/>
              <a:t> 2014</a:t>
            </a:r>
            <a:endParaRPr lang="it-IT" sz="1600" i="1" dirty="0"/>
          </a:p>
        </p:txBody>
      </p:sp>
      <p:sp>
        <p:nvSpPr>
          <p:cNvPr id="7" name="CasellaDiTesto 6"/>
          <p:cNvSpPr txBox="1"/>
          <p:nvPr/>
        </p:nvSpPr>
        <p:spPr>
          <a:xfrm>
            <a:off x="348060" y="1988126"/>
            <a:ext cx="10202175" cy="615553"/>
          </a:xfrm>
          <a:prstGeom prst="rect">
            <a:avLst/>
          </a:prstGeom>
          <a:noFill/>
        </p:spPr>
        <p:txBody>
          <a:bodyPr wrap="square" rtlCol="0">
            <a:spAutoFit/>
          </a:bodyPr>
          <a:lstStyle/>
          <a:p>
            <a:r>
              <a:rPr lang="it-IT" dirty="0" smtClean="0"/>
              <a:t>Correlazione significativa tra volume testicolare totale e concentrazione degli spermatozoi</a:t>
            </a:r>
          </a:p>
          <a:p>
            <a:pPr algn="just"/>
            <a:r>
              <a:rPr lang="it-IT" sz="1600" i="1" dirty="0" err="1"/>
              <a:t>Paduch</a:t>
            </a:r>
            <a:r>
              <a:rPr lang="it-IT" sz="1600" i="1" dirty="0"/>
              <a:t> et </a:t>
            </a:r>
            <a:r>
              <a:rPr lang="it-IT" sz="1600" i="1" dirty="0" err="1"/>
              <a:t>all</a:t>
            </a:r>
            <a:r>
              <a:rPr lang="it-IT" sz="1600" i="1" dirty="0"/>
              <a:t> </a:t>
            </a:r>
            <a:r>
              <a:rPr lang="it-IT" sz="1600" i="1" dirty="0" smtClean="0"/>
              <a:t> J </a:t>
            </a:r>
            <a:r>
              <a:rPr lang="it-IT" sz="1600" i="1" dirty="0" err="1"/>
              <a:t>Urol</a:t>
            </a:r>
            <a:r>
              <a:rPr lang="it-IT" sz="1600" i="1" dirty="0"/>
              <a:t> 1997</a:t>
            </a:r>
          </a:p>
        </p:txBody>
      </p:sp>
      <p:sp>
        <p:nvSpPr>
          <p:cNvPr id="8" name="CasellaDiTesto 7"/>
          <p:cNvSpPr txBox="1"/>
          <p:nvPr/>
        </p:nvSpPr>
        <p:spPr>
          <a:xfrm>
            <a:off x="285714" y="2919847"/>
            <a:ext cx="10202175" cy="923330"/>
          </a:xfrm>
          <a:prstGeom prst="rect">
            <a:avLst/>
          </a:prstGeom>
          <a:noFill/>
        </p:spPr>
        <p:txBody>
          <a:bodyPr wrap="square" rtlCol="0">
            <a:spAutoFit/>
          </a:bodyPr>
          <a:lstStyle/>
          <a:p>
            <a:r>
              <a:rPr lang="it-IT" dirty="0" smtClean="0"/>
              <a:t>Studio di sorveglianza attiva ha verificato che il diminuito volume testicolare può essere predittivo sulla motilità e sulla conta degli spermatozoi anche se non in tutti i casi</a:t>
            </a:r>
          </a:p>
          <a:p>
            <a:pPr algn="just"/>
            <a:r>
              <a:rPr lang="it-IT" sz="1600" i="1" dirty="0" err="1" smtClean="0"/>
              <a:t>Christman</a:t>
            </a:r>
            <a:r>
              <a:rPr lang="it-IT" sz="1600" i="1" dirty="0" smtClean="0"/>
              <a:t> et </a:t>
            </a:r>
            <a:r>
              <a:rPr lang="it-IT" sz="1600" i="1" dirty="0" err="1" smtClean="0"/>
              <a:t>all</a:t>
            </a:r>
            <a:r>
              <a:rPr lang="it-IT" sz="1600" i="1" dirty="0"/>
              <a:t> </a:t>
            </a:r>
            <a:r>
              <a:rPr lang="it-IT" sz="1600" i="1" dirty="0" smtClean="0"/>
              <a:t>J </a:t>
            </a:r>
            <a:r>
              <a:rPr lang="it-IT" sz="1600" i="1" dirty="0" err="1" smtClean="0"/>
              <a:t>Urol</a:t>
            </a:r>
            <a:r>
              <a:rPr lang="it-IT" sz="1600" dirty="0" smtClean="0"/>
              <a:t> </a:t>
            </a:r>
            <a:r>
              <a:rPr lang="it-IT" sz="1600" dirty="0"/>
              <a:t>2014 </a:t>
            </a:r>
            <a:endParaRPr lang="it-IT" sz="1600" i="1"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709" y="6123709"/>
            <a:ext cx="734291" cy="734291"/>
          </a:xfrm>
          <a:prstGeom prst="rect">
            <a:avLst/>
          </a:prstGeom>
        </p:spPr>
      </p:pic>
    </p:spTree>
    <p:extLst>
      <p:ext uri="{BB962C8B-B14F-4D97-AF65-F5344CB8AC3E}">
        <p14:creationId xmlns:p14="http://schemas.microsoft.com/office/powerpoint/2010/main" val="3576724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162496" y="11888"/>
            <a:ext cx="8203479" cy="949034"/>
          </a:xfrm>
        </p:spPr>
        <p:txBody>
          <a:bodyPr/>
          <a:lstStyle/>
          <a:p>
            <a:r>
              <a:rPr lang="it-IT" dirty="0" smtClean="0"/>
              <a:t>I parametri doppler</a:t>
            </a:r>
            <a:endParaRPr lang="it-IT" dirty="0"/>
          </a:p>
        </p:txBody>
      </p:sp>
      <p:sp>
        <p:nvSpPr>
          <p:cNvPr id="21" name="CasellaDiTesto 20"/>
          <p:cNvSpPr txBox="1"/>
          <p:nvPr/>
        </p:nvSpPr>
        <p:spPr>
          <a:xfrm>
            <a:off x="464126" y="3983109"/>
            <a:ext cx="7316362" cy="892552"/>
          </a:xfrm>
          <a:prstGeom prst="rect">
            <a:avLst/>
          </a:prstGeom>
          <a:noFill/>
        </p:spPr>
        <p:txBody>
          <a:bodyPr wrap="none" rtlCol="0">
            <a:spAutoFit/>
          </a:bodyPr>
          <a:lstStyle/>
          <a:p>
            <a:r>
              <a:rPr lang="it-IT" dirty="0" smtClean="0"/>
              <a:t>Risulta </a:t>
            </a:r>
            <a:r>
              <a:rPr lang="it-IT" dirty="0" err="1" smtClean="0"/>
              <a:t>piu</a:t>
            </a:r>
            <a:r>
              <a:rPr lang="it-IT" dirty="0" smtClean="0"/>
              <a:t> significativo il PRF rispetto al grezzo dato del diametro delle vene.</a:t>
            </a:r>
          </a:p>
          <a:p>
            <a:r>
              <a:rPr lang="it-IT" dirty="0" smtClean="0"/>
              <a:t>L’asimmetria testicolare è maggiormente </a:t>
            </a:r>
            <a:r>
              <a:rPr lang="it-IT" dirty="0" err="1" smtClean="0"/>
              <a:t>correlta</a:t>
            </a:r>
            <a:r>
              <a:rPr lang="it-IT" dirty="0" smtClean="0"/>
              <a:t> </a:t>
            </a:r>
            <a:r>
              <a:rPr lang="it-IT" dirty="0" smtClean="0"/>
              <a:t>al PRF. </a:t>
            </a:r>
          </a:p>
          <a:p>
            <a:r>
              <a:rPr lang="it-IT" sz="1600" i="1" dirty="0" err="1" smtClean="0"/>
              <a:t>Glassberg</a:t>
            </a:r>
            <a:r>
              <a:rPr lang="it-IT" sz="1600" i="1" dirty="0" smtClean="0"/>
              <a:t> et </a:t>
            </a:r>
            <a:r>
              <a:rPr lang="it-IT" sz="1600" i="1" dirty="0" err="1" smtClean="0"/>
              <a:t>all</a:t>
            </a:r>
            <a:r>
              <a:rPr lang="it-IT" sz="1600" i="1" dirty="0" smtClean="0"/>
              <a:t>. </a:t>
            </a:r>
            <a:r>
              <a:rPr lang="it-IT" sz="1600" i="1" dirty="0" err="1" smtClean="0"/>
              <a:t>Transl</a:t>
            </a:r>
            <a:r>
              <a:rPr lang="it-IT" sz="1600" i="1" dirty="0" smtClean="0"/>
              <a:t> </a:t>
            </a:r>
            <a:r>
              <a:rPr lang="it-IT" sz="1600" i="1" dirty="0" err="1" smtClean="0"/>
              <a:t>AndrolUrol</a:t>
            </a:r>
            <a:r>
              <a:rPr lang="it-IT" sz="1600" i="1" dirty="0" smtClean="0"/>
              <a:t> 2014</a:t>
            </a:r>
            <a:endParaRPr lang="it-IT" sz="1600" i="1" dirty="0"/>
          </a:p>
        </p:txBody>
      </p:sp>
      <p:sp>
        <p:nvSpPr>
          <p:cNvPr id="22" name="CasellaDiTesto 21"/>
          <p:cNvSpPr txBox="1"/>
          <p:nvPr/>
        </p:nvSpPr>
        <p:spPr>
          <a:xfrm>
            <a:off x="464126" y="2344394"/>
            <a:ext cx="10504542" cy="892552"/>
          </a:xfrm>
          <a:prstGeom prst="rect">
            <a:avLst/>
          </a:prstGeom>
          <a:noFill/>
        </p:spPr>
        <p:txBody>
          <a:bodyPr wrap="none" rtlCol="0">
            <a:spAutoFit/>
          </a:bodyPr>
          <a:lstStyle/>
          <a:p>
            <a:r>
              <a:rPr lang="it-IT" dirty="0" smtClean="0"/>
              <a:t>PRF 40 cm/s viene considerato il </a:t>
            </a:r>
            <a:r>
              <a:rPr lang="it-IT" dirty="0" err="1" smtClean="0"/>
              <a:t>cut</a:t>
            </a:r>
            <a:r>
              <a:rPr lang="it-IT" dirty="0" smtClean="0"/>
              <a:t> off sopra il quale il varicocele sinistro viene associato ad elevata incidenza </a:t>
            </a:r>
          </a:p>
          <a:p>
            <a:r>
              <a:rPr lang="it-IT" dirty="0" smtClean="0"/>
              <a:t>di peggioramento dello spermiogramma</a:t>
            </a:r>
          </a:p>
          <a:p>
            <a:r>
              <a:rPr lang="it-IT" sz="1600" i="1" dirty="0" err="1" smtClean="0"/>
              <a:t>Gitlin</a:t>
            </a:r>
            <a:r>
              <a:rPr lang="it-IT" sz="1600" i="1" dirty="0" smtClean="0"/>
              <a:t> et </a:t>
            </a:r>
            <a:r>
              <a:rPr lang="it-IT" sz="1600" i="1" dirty="0" err="1" smtClean="0"/>
              <a:t>all</a:t>
            </a:r>
            <a:r>
              <a:rPr lang="it-IT" sz="1600" i="1" dirty="0" smtClean="0"/>
              <a:t>.  AMNY 2001 </a:t>
            </a:r>
            <a:endParaRPr lang="it-IT" sz="1600" i="1"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709" y="6123709"/>
            <a:ext cx="734291" cy="734291"/>
          </a:xfrm>
          <a:prstGeom prst="rect">
            <a:avLst/>
          </a:prstGeom>
        </p:spPr>
      </p:pic>
    </p:spTree>
    <p:extLst>
      <p:ext uri="{BB962C8B-B14F-4D97-AF65-F5344CB8AC3E}">
        <p14:creationId xmlns:p14="http://schemas.microsoft.com/office/powerpoint/2010/main" val="996490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Goccia">
  <a:themeElements>
    <a:clrScheme name="Gocci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TM04033925[[fn=Goccia]]</Template>
  <TotalTime>2138</TotalTime>
  <Words>1747</Words>
  <Application>Microsoft Office PowerPoint</Application>
  <PresentationFormat>Widescreen</PresentationFormat>
  <Paragraphs>105</Paragraphs>
  <Slides>13</Slides>
  <Notes>13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Arial</vt:lpstr>
      <vt:lpstr>Calibri</vt:lpstr>
      <vt:lpstr>Tw Cen MT</vt:lpstr>
      <vt:lpstr>Goccia</vt:lpstr>
      <vt:lpstr>Il varicocele nel teenager e  nel giovane  ADULTO:  Indicazioni e tecniche</vt:lpstr>
      <vt:lpstr>introduzione</vt:lpstr>
      <vt:lpstr>Cosa dicono le LG</vt:lpstr>
      <vt:lpstr>Che cosa cercare</vt:lpstr>
      <vt:lpstr>Grado del varicocele</vt:lpstr>
      <vt:lpstr>Percentuale di asimmetria</vt:lpstr>
      <vt:lpstr>Spermiogramma</vt:lpstr>
      <vt:lpstr>Volume testicolare totale</vt:lpstr>
      <vt:lpstr>I parametri doppler</vt:lpstr>
      <vt:lpstr>Le indicazioni</vt:lpstr>
      <vt:lpstr>La tecnica</vt:lpstr>
      <vt:lpstr>risultati</vt:lpstr>
      <vt:lpstr>conclusioni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varicocele nel teenager e nel giovane Il varicocele nel teenAGER E NEL GIOVANE ADULTO: Indicazioni e tecniche:  Indicazioni e tecniche</dc:title>
  <dc:creator>Gian Maria Badano</dc:creator>
  <cp:lastModifiedBy>Gian Maria Badano</cp:lastModifiedBy>
  <cp:revision>58</cp:revision>
  <dcterms:created xsi:type="dcterms:W3CDTF">2017-06-14T07:39:42Z</dcterms:created>
  <dcterms:modified xsi:type="dcterms:W3CDTF">2017-06-17T00:31:54Z</dcterms:modified>
</cp:coreProperties>
</file>