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66" r:id="rId2"/>
    <p:sldId id="267" r:id="rId3"/>
    <p:sldId id="268" r:id="rId4"/>
    <p:sldId id="270" r:id="rId5"/>
    <p:sldId id="269" r:id="rId6"/>
    <p:sldId id="273" r:id="rId7"/>
    <p:sldId id="274" r:id="rId8"/>
    <p:sldId id="275" r:id="rId9"/>
    <p:sldId id="276" r:id="rId10"/>
    <p:sldId id="277" r:id="rId11"/>
    <p:sldId id="286" r:id="rId12"/>
    <p:sldId id="287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5" r:id="rId23"/>
    <p:sldId id="306" r:id="rId24"/>
    <p:sldId id="309" r:id="rId25"/>
    <p:sldId id="310" r:id="rId26"/>
    <p:sldId id="311" r:id="rId27"/>
    <p:sldId id="312" r:id="rId28"/>
    <p:sldId id="313" r:id="rId29"/>
    <p:sldId id="318" r:id="rId30"/>
    <p:sldId id="319" r:id="rId31"/>
    <p:sldId id="322" r:id="rId32"/>
    <p:sldId id="323" r:id="rId33"/>
    <p:sldId id="325" r:id="rId34"/>
    <p:sldId id="32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329" r:id="rId4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D987C-4935-BA48-BB5B-C7E2FC323535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CB992-BF0F-3045-B734-BB24E3B26A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77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CB992-BF0F-3045-B734-BB24E3B26A53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2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7CD-AE00-D14E-AEC7-442528AE4D89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C8BB-5605-0544-9793-CCB9BD7C02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58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7CD-AE00-D14E-AEC7-442528AE4D89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C8BB-5605-0544-9793-CCB9BD7C02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28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7CD-AE00-D14E-AEC7-442528AE4D89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C8BB-5605-0544-9793-CCB9BD7C02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02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660061-D7E7-AA42-8748-39F56AD2C3FF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31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7CD-AE00-D14E-AEC7-442528AE4D89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C8BB-5605-0544-9793-CCB9BD7C02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17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7CD-AE00-D14E-AEC7-442528AE4D89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C8BB-5605-0544-9793-CCB9BD7C02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68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7CD-AE00-D14E-AEC7-442528AE4D89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C8BB-5605-0544-9793-CCB9BD7C02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78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7CD-AE00-D14E-AEC7-442528AE4D89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C8BB-5605-0544-9793-CCB9BD7C02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40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7CD-AE00-D14E-AEC7-442528AE4D89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C8BB-5605-0544-9793-CCB9BD7C02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02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7CD-AE00-D14E-AEC7-442528AE4D89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C8BB-5605-0544-9793-CCB9BD7C02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14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7CD-AE00-D14E-AEC7-442528AE4D89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C8BB-5605-0544-9793-CCB9BD7C02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70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7CD-AE00-D14E-AEC7-442528AE4D89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C8BB-5605-0544-9793-CCB9BD7C02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86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D47CD-AE00-D14E-AEC7-442528AE4D89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1C8BB-5605-0544-9793-CCB9BD7C02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56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Excel_97_-_20041.xls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04800"/>
            <a:ext cx="4953000" cy="62484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588000" y="1444625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La prevenzione andrologica nelle scuole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969000" y="5921375"/>
            <a:ext cx="2825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Andrea Cocci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8300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28600"/>
            <a:ext cx="81661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7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202757"/>
            <a:ext cx="861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dirty="0">
                <a:solidFill>
                  <a:srgbClr val="FF0000"/>
                </a:solidFill>
                <a:latin typeface="Comic Sans MS" charset="0"/>
              </a:rPr>
              <a:t>LA PREVENZIONE ANDROLOGICA NELLE SCUOLE MEDIE SUPERIORI DI FIRENZE</a:t>
            </a:r>
          </a:p>
          <a:p>
            <a:pPr algn="ctr">
              <a:spcBef>
                <a:spcPct val="50000"/>
              </a:spcBef>
            </a:pPr>
            <a:endParaRPr lang="it-IT" sz="3200" b="1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10000" y="2895600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it-IT" sz="4000" b="1" i="1">
              <a:solidFill>
                <a:srgbClr val="1C1C1C"/>
              </a:solidFill>
              <a:latin typeface="Comic Sans MS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62000" y="4724400"/>
            <a:ext cx="7391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it-IT" sz="2400">
              <a:solidFill>
                <a:srgbClr val="1C1C1C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it-IT" sz="2400">
              <a:solidFill>
                <a:srgbClr val="1C1C1C"/>
              </a:solidFill>
              <a:latin typeface="Comic Sans MS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19" y="716170"/>
            <a:ext cx="5542125" cy="57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4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371600"/>
          </a:xfrm>
        </p:spPr>
        <p:txBody>
          <a:bodyPr/>
          <a:lstStyle/>
          <a:p>
            <a:r>
              <a:rPr lang="it-IT"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INTRODUZIONE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295400"/>
            <a:ext cx="8805862" cy="3505200"/>
          </a:xfrm>
        </p:spPr>
        <p:txBody>
          <a:bodyPr/>
          <a:lstStyle/>
          <a:p>
            <a:pPr marL="381000" indent="-381000" algn="just"/>
            <a:endParaRPr lang="it-IT" b="1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381000" indent="-381000" algn="just"/>
            <a:endParaRPr lang="it-IT" b="1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381000" indent="-381000" algn="just">
              <a:buFontTx/>
              <a:buNone/>
            </a:pPr>
            <a:r>
              <a:rPr lang="it-IT" sz="4000" b="1">
                <a:effectLst>
                  <a:outerShdw blurRad="38100" dist="38100" dir="2700000" algn="tl">
                    <a:srgbClr val="DDDDDD"/>
                  </a:outerShdw>
                </a:effectLst>
              </a:rPr>
              <a:t>   </a:t>
            </a:r>
            <a:r>
              <a:rPr lang="it-IT" sz="3600" b="1">
                <a:effectLst>
                  <a:outerShdw blurRad="38100" dist="38100" dir="2700000" algn="tl">
                    <a:srgbClr val="DDDDDD"/>
                  </a:outerShdw>
                </a:effectLst>
              </a:rPr>
              <a:t>La visita di leva rappresentava un</a:t>
            </a:r>
            <a:r>
              <a:rPr lang="ja-JP" altLang="it-IT" sz="3600" b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’</a:t>
            </a:r>
            <a:r>
              <a:rPr lang="it-IT" sz="3600" b="1">
                <a:effectLst>
                  <a:outerShdw blurRad="38100" dist="38100" dir="2700000" algn="tl">
                    <a:srgbClr val="DDDDDD"/>
                  </a:outerShdw>
                </a:effectLst>
              </a:rPr>
              <a:t> opportunità  di  screening  andrologico.</a:t>
            </a:r>
          </a:p>
          <a:p>
            <a:pPr marL="381000" indent="-381000" algn="just"/>
            <a:endParaRPr lang="it-IT" b="1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381000" indent="-381000" algn="just"/>
            <a:endParaRPr lang="it-IT" b="1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381000" indent="-381000" algn="just">
              <a:buFontTx/>
              <a:buNone/>
            </a:pPr>
            <a:endParaRPr lang="it-IT" sz="1800" b="1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295400" y="5105400"/>
            <a:ext cx="668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5400" b="1">
                <a:solidFill>
                  <a:srgbClr val="A50021"/>
                </a:solidFill>
                <a:latin typeface="Times New Roman" charset="0"/>
              </a:rPr>
              <a:t>STOP 1 Gennaio 2005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4495800" y="3962400"/>
            <a:ext cx="0" cy="1219200"/>
          </a:xfrm>
          <a:prstGeom prst="line">
            <a:avLst/>
          </a:prstGeom>
          <a:noFill/>
          <a:ln w="1270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32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8486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it-IT" sz="2400" b="1">
              <a:solidFill>
                <a:srgbClr val="FFFF00"/>
              </a:solidFill>
              <a:latin typeface="Tahoma" charset="0"/>
            </a:endParaRPr>
          </a:p>
          <a:p>
            <a:pPr algn="ctr"/>
            <a:endParaRPr lang="it-IT" sz="2400" b="1">
              <a:solidFill>
                <a:srgbClr val="FFFF00"/>
              </a:solidFill>
              <a:latin typeface="Tahoma" charset="0"/>
            </a:endParaRPr>
          </a:p>
          <a:p>
            <a:pPr algn="ctr"/>
            <a:r>
              <a:rPr lang="it-IT" sz="2400" b="1">
                <a:solidFill>
                  <a:srgbClr val="FF0000"/>
                </a:solidFill>
                <a:latin typeface="Tahoma" charset="0"/>
              </a:rPr>
              <a:t>Visite di Medicina Preventiva per la rilevazione di anomalie e/o patologie dei genitali esterni e dei fattori di rischio per l</a:t>
            </a:r>
            <a:r>
              <a:rPr lang="ja-JP" altLang="it-IT" sz="2400" b="1">
                <a:solidFill>
                  <a:srgbClr val="FF0000"/>
                </a:solidFill>
                <a:latin typeface="Arial"/>
              </a:rPr>
              <a:t>’</a:t>
            </a:r>
            <a:r>
              <a:rPr lang="it-IT" sz="2400" b="1">
                <a:solidFill>
                  <a:srgbClr val="FF0000"/>
                </a:solidFill>
                <a:latin typeface="Tahoma" charset="0"/>
              </a:rPr>
              <a:t>apparato riproduttivo e sessuale maschile presso le scuole superiori: esperienza Fiorentina</a:t>
            </a:r>
          </a:p>
          <a:p>
            <a:pPr algn="ctr"/>
            <a:endParaRPr lang="it-IT" sz="2400" b="1">
              <a:solidFill>
                <a:srgbClr val="FF0000"/>
              </a:solidFill>
              <a:latin typeface="Tahoma" charset="0"/>
            </a:endParaRPr>
          </a:p>
          <a:p>
            <a:pPr algn="ctr"/>
            <a:endParaRPr lang="it-IT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endParaRPr lang="it-IT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endParaRPr lang="it-IT" sz="2400">
              <a:latin typeface="Times New Roman" charset="0"/>
              <a:cs typeface="Times New Roman" charset="0"/>
            </a:endParaRPr>
          </a:p>
          <a:p>
            <a:endParaRPr lang="it-IT" sz="2400">
              <a:latin typeface="Times New Roman" charset="0"/>
              <a:cs typeface="Times New Roman" charset="0"/>
            </a:endParaRPr>
          </a:p>
          <a:p>
            <a:endParaRPr lang="it-IT" sz="2400">
              <a:latin typeface="Times New Roman" charset="0"/>
              <a:cs typeface="Times New Roman" charset="0"/>
            </a:endParaRPr>
          </a:p>
          <a:p>
            <a:endParaRPr lang="it-IT" sz="2400">
              <a:latin typeface="Times New Roman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600200" y="3810000"/>
            <a:ext cx="617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DATI ISTITUTO ITCG G. SALVEMINI e  DUCA D</a:t>
            </a:r>
            <a:r>
              <a:rPr lang="ja-JP" altLang="it-IT" b="1">
                <a:latin typeface="Arial"/>
              </a:rPr>
              <a:t>’</a:t>
            </a:r>
            <a:r>
              <a:rPr lang="it-IT" b="1"/>
              <a:t> AOSTA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358900" y="4800600"/>
            <a:ext cx="64833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b="1"/>
              <a:t>11 classi</a:t>
            </a:r>
          </a:p>
          <a:p>
            <a:pPr algn="ctr"/>
            <a:endParaRPr lang="it-IT" b="1"/>
          </a:p>
          <a:p>
            <a:pPr algn="ctr"/>
            <a:r>
              <a:rPr lang="it-IT" b="1"/>
              <a:t>117 ragazzi 17-19 anni</a:t>
            </a:r>
          </a:p>
          <a:p>
            <a:pPr algn="ctr"/>
            <a:endParaRPr lang="it-IT" b="1"/>
          </a:p>
          <a:p>
            <a:pPr algn="ctr"/>
            <a:r>
              <a:rPr lang="it-IT" b="1"/>
              <a:t>HANNO ACCETTATO LA VISITA 38 ALUNNI PARI al 32,4%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4788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4400" b="1">
                <a:solidFill>
                  <a:srgbClr val="FF0000"/>
                </a:solidFill>
              </a:rPr>
              <a:t>ANNO SCOLASTICO 2003-2004</a:t>
            </a:r>
          </a:p>
        </p:txBody>
      </p:sp>
    </p:spTree>
    <p:extLst>
      <p:ext uri="{BB962C8B-B14F-4D97-AF65-F5344CB8AC3E}">
        <p14:creationId xmlns:p14="http://schemas.microsoft.com/office/powerpoint/2010/main" val="8761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/>
              <a:t>In che cosa consistono le principali patologie andrologiche?</a:t>
            </a:r>
          </a:p>
        </p:txBody>
      </p:sp>
    </p:spTree>
    <p:extLst>
      <p:ext uri="{BB962C8B-B14F-4D97-AF65-F5344CB8AC3E}">
        <p14:creationId xmlns:p14="http://schemas.microsoft.com/office/powerpoint/2010/main" val="280288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a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772150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1" name="Picture 3" descr="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1272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3352800" y="152400"/>
            <a:ext cx="318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600" b="1">
                <a:solidFill>
                  <a:srgbClr val="FF0000"/>
                </a:solidFill>
              </a:rPr>
              <a:t>VARICOCELE</a:t>
            </a:r>
          </a:p>
        </p:txBody>
      </p:sp>
    </p:spTree>
    <p:extLst>
      <p:ext uri="{BB962C8B-B14F-4D97-AF65-F5344CB8AC3E}">
        <p14:creationId xmlns:p14="http://schemas.microsoft.com/office/powerpoint/2010/main" val="174945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>
                <a:solidFill>
                  <a:srgbClr val="FF0000"/>
                </a:solidFill>
              </a:rPr>
              <a:t>IDROCELE</a:t>
            </a:r>
          </a:p>
        </p:txBody>
      </p:sp>
      <p:pic>
        <p:nvPicPr>
          <p:cNvPr id="151555" name="Picture 3" descr="idroce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629400" cy="50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6" name="Line 4"/>
          <p:cNvSpPr>
            <a:spLocks noChangeShapeType="1"/>
          </p:cNvSpPr>
          <p:nvPr/>
        </p:nvSpPr>
        <p:spPr bwMode="auto">
          <a:xfrm flipH="1">
            <a:off x="5867400" y="3352800"/>
            <a:ext cx="15240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37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it-IT" sz="3600" b="1">
                <a:solidFill>
                  <a:srgbClr val="FF0000"/>
                </a:solidFill>
              </a:rPr>
              <a:t>CRIPTORCHIDISMO</a:t>
            </a:r>
          </a:p>
        </p:txBody>
      </p:sp>
      <p:pic>
        <p:nvPicPr>
          <p:cNvPr id="152579" name="Picture 3" descr="criptorchid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1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it-IT" sz="3600" b="1">
                <a:solidFill>
                  <a:srgbClr val="FF0000"/>
                </a:solidFill>
              </a:rPr>
              <a:t>FIMOSI</a:t>
            </a:r>
          </a:p>
        </p:txBody>
      </p:sp>
      <p:pic>
        <p:nvPicPr>
          <p:cNvPr id="153603" name="Picture 3" descr="FIMOS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306546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29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p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3354388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752600" y="304800"/>
            <a:ext cx="610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600" b="1">
                <a:solidFill>
                  <a:srgbClr val="FF0000"/>
                </a:solidFill>
              </a:rPr>
              <a:t>PENE CURVO CONGENITO</a:t>
            </a:r>
          </a:p>
        </p:txBody>
      </p:sp>
    </p:spTree>
    <p:extLst>
      <p:ext uri="{BB962C8B-B14F-4D97-AF65-F5344CB8AC3E}">
        <p14:creationId xmlns:p14="http://schemas.microsoft.com/office/powerpoint/2010/main" val="52662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2620469"/>
            <a:ext cx="2574925" cy="8879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297" y="0"/>
            <a:ext cx="6054703" cy="6858000"/>
          </a:xfrm>
          <a:prstGeom prst="rect">
            <a:avLst/>
          </a:prstGeom>
        </p:spPr>
      </p:pic>
      <p:sp>
        <p:nvSpPr>
          <p:cNvPr id="6" name="Cornice 5"/>
          <p:cNvSpPr/>
          <p:nvPr/>
        </p:nvSpPr>
        <p:spPr>
          <a:xfrm>
            <a:off x="2952750" y="4191000"/>
            <a:ext cx="5397500" cy="68262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6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3733800" y="304800"/>
            <a:ext cx="2370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it-IT" sz="3600" b="1">
                <a:solidFill>
                  <a:srgbClr val="FF0000"/>
                </a:solidFill>
                <a:latin typeface="Arial Narrow" charset="0"/>
              </a:rPr>
              <a:t>IPOSPADIA:</a:t>
            </a:r>
          </a:p>
        </p:txBody>
      </p:sp>
      <p:pic>
        <p:nvPicPr>
          <p:cNvPr id="155651" name="Picture 3" descr="defini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84275"/>
            <a:ext cx="5181600" cy="44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462713" y="2551113"/>
            <a:ext cx="32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it-IT" sz="2400">
                <a:solidFill>
                  <a:srgbClr val="A50021"/>
                </a:solidFill>
                <a:latin typeface="Arial Narrow" charset="0"/>
              </a:rPr>
              <a:t>1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124200" y="3429000"/>
            <a:ext cx="32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it-IT" sz="2400">
                <a:solidFill>
                  <a:srgbClr val="A50021"/>
                </a:solidFill>
                <a:latin typeface="Arial Narrow" charset="0"/>
              </a:rPr>
              <a:t>3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3109913" y="4354513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it-IT" sz="2000">
                <a:solidFill>
                  <a:srgbClr val="A50021"/>
                </a:solidFill>
                <a:latin typeface="Arial Narrow" charset="0"/>
              </a:rPr>
              <a:t>3-1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124200" y="5715000"/>
            <a:ext cx="3814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/>
              <a:t>1/ 300  nati maschio</a:t>
            </a:r>
          </a:p>
        </p:txBody>
      </p:sp>
    </p:spTree>
    <p:extLst>
      <p:ext uri="{BB962C8B-B14F-4D97-AF65-F5344CB8AC3E}">
        <p14:creationId xmlns:p14="http://schemas.microsoft.com/office/powerpoint/2010/main" val="316053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Grp="1" noChangeAspect="1"/>
          </p:cNvGraphicFramePr>
          <p:nvPr>
            <p:ph/>
          </p:nvPr>
        </p:nvGraphicFramePr>
        <p:xfrm>
          <a:off x="1116013" y="836613"/>
          <a:ext cx="7129462" cy="518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Grafico" r:id="rId3" imgW="3362463" imgH="2447889" progId="Excel.Chart.8">
                  <p:embed/>
                </p:oleObj>
              </mc:Choice>
              <mc:Fallback>
                <p:oleObj name="Grafico" r:id="rId3" imgW="3362463" imgH="2447889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836613"/>
                        <a:ext cx="7129462" cy="518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71550" y="260350"/>
            <a:ext cx="7426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2000" b="1"/>
              <a:t>SCREENING ANDROLOGICO IN RAGAZZI  IV-V SUPERIORE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195513" y="6165850"/>
            <a:ext cx="528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39,5% con una o piu</a:t>
            </a:r>
            <a:r>
              <a:rPr lang="ja-JP" altLang="it-IT" b="1">
                <a:latin typeface="Arial"/>
              </a:rPr>
              <a:t>’</a:t>
            </a:r>
            <a:r>
              <a:rPr lang="it-IT" b="1"/>
              <a:t> patologie a livello genitali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971550" y="260350"/>
            <a:ext cx="7426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2000" b="1">
                <a:solidFill>
                  <a:srgbClr val="FF0000"/>
                </a:solidFill>
              </a:rPr>
              <a:t>SCREENING ANDROLOGICO IN RAGAZZI  IV-V SUPERIORE</a:t>
            </a:r>
          </a:p>
        </p:txBody>
      </p:sp>
    </p:spTree>
    <p:extLst>
      <p:ext uri="{BB962C8B-B14F-4D97-AF65-F5344CB8AC3E}">
        <p14:creationId xmlns:p14="http://schemas.microsoft.com/office/powerpoint/2010/main" val="27215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prevenzione r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8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5486400" y="1828800"/>
            <a:ext cx="267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www.ministerosalute.it</a:t>
            </a: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4572000" y="3581400"/>
            <a:ext cx="44545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800" b="1"/>
              <a:t>http://www.ministerosalute.it/dettaglio/pdFocus.jsp?area=promozione&amp;colore=3&amp;id=307</a:t>
            </a: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6629400" y="2286000"/>
            <a:ext cx="0" cy="10668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56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70" name="Group 2"/>
          <p:cNvGraphicFramePr>
            <a:graphicFrameLocks noGrp="1"/>
          </p:cNvGraphicFramePr>
          <p:nvPr/>
        </p:nvGraphicFramePr>
        <p:xfrm>
          <a:off x="323850" y="1484313"/>
          <a:ext cx="8964613" cy="3183256"/>
        </p:xfrm>
        <a:graphic>
          <a:graphicData uri="http://schemas.openxmlformats.org/drawingml/2006/table">
            <a:tbl>
              <a:tblPr/>
              <a:tblGrid>
                <a:gridCol w="2262188"/>
                <a:gridCol w="963612"/>
                <a:gridCol w="1254125"/>
                <a:gridCol w="1379538"/>
                <a:gridCol w="1549400"/>
                <a:gridCol w="1555750"/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City    Residents:male/total 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           subjects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 male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female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male-visits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andrological-diseases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Florence     170.737/365.881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4434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3501 (78.9%)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933  (21.1%)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1545  (44.1%)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471 (30.5%)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Rimini           66.886/138.465          Ferrara         62.590/133.980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Forli              56.661/117.550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3831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3831 (100%)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1302 (33.9%)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418 (32.1%)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Savona         28.868/61.916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230 (76.6%)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70 (23.4%)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100 (43.4%)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31 (31%)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Biella             21.508/46.126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3970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2920 (73.5%)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1050 (26.5%)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1950 (66.7%)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634 (32.5%)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TOTAL         407.250/743.918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12.535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10.482 (83.6%)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2053 (16.4%)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4897 (46.7%)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1554 (31.7%)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0811" name="Text Box 43"/>
          <p:cNvSpPr txBox="1">
            <a:spLocks noChangeArrowheads="1"/>
          </p:cNvSpPr>
          <p:nvPr/>
        </p:nvSpPr>
        <p:spPr bwMode="auto">
          <a:xfrm>
            <a:off x="5715000" y="59436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0000"/>
                </a:solidFill>
              </a:rPr>
              <a:t>SIA-SCUOLE-2007</a:t>
            </a:r>
          </a:p>
        </p:txBody>
      </p:sp>
      <p:sp>
        <p:nvSpPr>
          <p:cNvPr id="160812" name="Text Box 44"/>
          <p:cNvSpPr txBox="1">
            <a:spLocks noChangeArrowheads="1"/>
          </p:cNvSpPr>
          <p:nvPr/>
        </p:nvSpPr>
        <p:spPr bwMode="auto">
          <a:xfrm>
            <a:off x="793750" y="609600"/>
            <a:ext cx="767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/>
              <a:t>Nicola Mondaini , Mauro Silvani, Teo Zenico, Fabrizio Gallo,Franco Rosso</a:t>
            </a:r>
          </a:p>
          <a:p>
            <a:pPr algn="ctr"/>
            <a:r>
              <a:rPr lang="it-IT"/>
              <a:t>Gianni Ughi , Pasquale  Scarano</a:t>
            </a:r>
          </a:p>
        </p:txBody>
      </p:sp>
    </p:spTree>
    <p:extLst>
      <p:ext uri="{BB962C8B-B14F-4D97-AF65-F5344CB8AC3E}">
        <p14:creationId xmlns:p14="http://schemas.microsoft.com/office/powerpoint/2010/main" val="197655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5334000" y="2133600"/>
            <a:ext cx="3067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b="1"/>
              <a:t>SOCIETA</a:t>
            </a:r>
            <a:r>
              <a:rPr lang="ja-JP" altLang="it-IT" b="1">
                <a:latin typeface="Arial"/>
              </a:rPr>
              <a:t>’</a:t>
            </a:r>
            <a:r>
              <a:rPr lang="it-IT" b="1"/>
              <a:t> DELLA SALUTE</a:t>
            </a:r>
          </a:p>
          <a:p>
            <a:pPr algn="ctr"/>
            <a:r>
              <a:rPr lang="it-IT" b="1"/>
              <a:t>COMUNE FIRENZE</a:t>
            </a:r>
          </a:p>
          <a:p>
            <a:pPr algn="ctr"/>
            <a:endParaRPr lang="it-IT" b="1"/>
          </a:p>
        </p:txBody>
      </p:sp>
      <p:pic>
        <p:nvPicPr>
          <p:cNvPr id="121862" name="Picture 6" descr="2008-06-07_1304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2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3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2008-06-07_125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7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867400" y="2971800"/>
            <a:ext cx="2444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b="1"/>
              <a:t>27 MARZO  2007</a:t>
            </a:r>
          </a:p>
          <a:p>
            <a:pPr algn="ctr"/>
            <a:endParaRPr lang="it-IT" b="1"/>
          </a:p>
          <a:p>
            <a:pPr algn="ctr"/>
            <a:r>
              <a:rPr lang="it-IT" b="1"/>
              <a:t> INCONTRO PRESIDI</a:t>
            </a:r>
          </a:p>
        </p:txBody>
      </p:sp>
    </p:spTree>
    <p:extLst>
      <p:ext uri="{BB962C8B-B14F-4D97-AF65-F5344CB8AC3E}">
        <p14:creationId xmlns:p14="http://schemas.microsoft.com/office/powerpoint/2010/main" val="4008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it-IT" sz="2800" b="1">
                <a:solidFill>
                  <a:srgbClr val="FF0000"/>
                </a:solidFill>
              </a:rPr>
              <a:t>PREVENZIONE SCUOLE  FIORENTINE</a:t>
            </a:r>
            <a:br>
              <a:rPr lang="it-IT" sz="2800" b="1">
                <a:solidFill>
                  <a:srgbClr val="FF0000"/>
                </a:solidFill>
              </a:rPr>
            </a:br>
            <a:r>
              <a:rPr lang="it-IT" sz="2800" b="1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752600" y="2133600"/>
            <a:ext cx="60515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INCONTRO CON I RAGAZZI AULA MAGNA ISTITUTO</a:t>
            </a:r>
          </a:p>
          <a:p>
            <a:endParaRPr lang="it-IT" b="1"/>
          </a:p>
          <a:p>
            <a:r>
              <a:rPr lang="it-IT" b="1"/>
              <a:t>VISITA ANDROLOGICA 1 LIVELLO PRESSO ISTITUTO</a:t>
            </a:r>
          </a:p>
          <a:p>
            <a:endParaRPr lang="it-IT" b="1"/>
          </a:p>
          <a:p>
            <a:endParaRPr lang="it-IT" b="1"/>
          </a:p>
          <a:p>
            <a:r>
              <a:rPr lang="it-IT" b="1"/>
              <a:t>Dott. E. Meliani                                 Dott. R. Mansani</a:t>
            </a:r>
          </a:p>
          <a:p>
            <a:r>
              <a:rPr lang="it-IT" b="1"/>
              <a:t>Dott. A. Gavazzi                                Dott. F. Lotti</a:t>
            </a:r>
          </a:p>
          <a:p>
            <a:r>
              <a:rPr lang="it-IT" b="1"/>
              <a:t>Dott. A. Bongini</a:t>
            </a:r>
          </a:p>
          <a:p>
            <a:r>
              <a:rPr lang="it-IT" b="1"/>
              <a:t>Dott. T. Cai</a:t>
            </a:r>
          </a:p>
          <a:p>
            <a:endParaRPr lang="it-IT" b="1"/>
          </a:p>
          <a:p>
            <a:endParaRPr lang="it-IT" b="1"/>
          </a:p>
          <a:p>
            <a:r>
              <a:rPr lang="it-IT" b="1"/>
              <a:t>Anna Calzolai</a:t>
            </a:r>
          </a:p>
          <a:p>
            <a:endParaRPr lang="it-IT" b="1"/>
          </a:p>
          <a:p>
            <a:endParaRPr lang="it-IT" b="1"/>
          </a:p>
          <a:p>
            <a:endParaRPr lang="it-IT" b="1"/>
          </a:p>
        </p:txBody>
      </p:sp>
    </p:spTree>
    <p:extLst>
      <p:ext uri="{BB962C8B-B14F-4D97-AF65-F5344CB8AC3E}">
        <p14:creationId xmlns:p14="http://schemas.microsoft.com/office/powerpoint/2010/main" val="43366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>
                <a:solidFill>
                  <a:srgbClr val="FF0000"/>
                </a:solidFill>
              </a:rPr>
              <a:t>RISULTATI PREVENZIONE</a:t>
            </a:r>
            <a:br>
              <a:rPr lang="it-IT" sz="2800" b="1">
                <a:solidFill>
                  <a:srgbClr val="FF0000"/>
                </a:solidFill>
              </a:rPr>
            </a:br>
            <a:r>
              <a:rPr lang="it-IT" sz="2800" b="1">
                <a:solidFill>
                  <a:srgbClr val="FF0000"/>
                </a:solidFill>
              </a:rPr>
              <a:t>SCUOLE FIORENTINE</a:t>
            </a:r>
            <a:br>
              <a:rPr lang="it-IT" sz="2800" b="1">
                <a:solidFill>
                  <a:srgbClr val="FF0000"/>
                </a:solidFill>
              </a:rPr>
            </a:br>
            <a:r>
              <a:rPr lang="it-IT" sz="2800" b="1">
                <a:solidFill>
                  <a:srgbClr val="FF0000"/>
                </a:solidFill>
              </a:rPr>
              <a:t> 2008</a:t>
            </a:r>
          </a:p>
        </p:txBody>
      </p:sp>
      <p:pic>
        <p:nvPicPr>
          <p:cNvPr id="114693" name="Picture 5" descr="Statica-andina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7625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1828800" y="5105400"/>
            <a:ext cx="5391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1478 ragazzi:  1167 (78,9%)   maschi  16-21 anni</a:t>
            </a:r>
          </a:p>
          <a:p>
            <a:r>
              <a:rPr lang="it-IT" b="1"/>
              <a:t>                      </a:t>
            </a:r>
          </a:p>
          <a:p>
            <a:r>
              <a:rPr lang="it-IT" b="1"/>
              <a:t>                           311 ( 21,1%) femmine 16-19 anni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79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>
                <a:solidFill>
                  <a:srgbClr val="FF0000"/>
                </a:solidFill>
              </a:rPr>
              <a:t>RISULTATI PREVENZIONE</a:t>
            </a:r>
            <a:br>
              <a:rPr lang="it-IT" sz="2800" b="1">
                <a:solidFill>
                  <a:srgbClr val="FF0000"/>
                </a:solidFill>
              </a:rPr>
            </a:br>
            <a:r>
              <a:rPr lang="it-IT" sz="2800" b="1">
                <a:solidFill>
                  <a:srgbClr val="FF0000"/>
                </a:solidFill>
              </a:rPr>
              <a:t>SCUOLE FIORENTINE</a:t>
            </a:r>
            <a:br>
              <a:rPr lang="it-IT" sz="2800" b="1">
                <a:solidFill>
                  <a:srgbClr val="FF0000"/>
                </a:solidFill>
              </a:rPr>
            </a:br>
            <a:r>
              <a:rPr lang="it-IT" sz="2800" b="1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143000" y="2590800"/>
            <a:ext cx="711041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b="1"/>
              <a:t>                           1167 MASCHI</a:t>
            </a:r>
          </a:p>
          <a:p>
            <a:endParaRPr lang="it-IT" sz="2400" b="1"/>
          </a:p>
          <a:p>
            <a:r>
              <a:rPr lang="it-IT" sz="2400" b="1" u="sng"/>
              <a:t>ADESIONE ALLA VISITA:</a:t>
            </a:r>
            <a:r>
              <a:rPr lang="it-IT" sz="2400" b="1"/>
              <a:t>                   515 (44,1%)</a:t>
            </a:r>
          </a:p>
          <a:p>
            <a:endParaRPr lang="it-IT" sz="2400" b="1"/>
          </a:p>
          <a:p>
            <a:r>
              <a:rPr lang="it-IT" sz="2400" b="1"/>
              <a:t>ADESIONE DENTRO LA SCUOLA :   511 (99,2%)</a:t>
            </a:r>
          </a:p>
          <a:p>
            <a:endParaRPr lang="it-IT" sz="2400" b="1"/>
          </a:p>
          <a:p>
            <a:r>
              <a:rPr lang="it-IT" sz="2400" b="1"/>
              <a:t>ADESIONE PRESSO OSPEDALE :        4  (0,8%)</a:t>
            </a:r>
          </a:p>
        </p:txBody>
      </p:sp>
    </p:spTree>
    <p:extLst>
      <p:ext uri="{BB962C8B-B14F-4D97-AF65-F5344CB8AC3E}">
        <p14:creationId xmlns:p14="http://schemas.microsoft.com/office/powerpoint/2010/main" val="288901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CONSIDERAZIONI FINALI 1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3248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CIRCA 1 ragazzo su 3 portatore di patologia andrologica,      dato invariato </a:t>
            </a:r>
          </a:p>
          <a:p>
            <a:r>
              <a:rPr lang="it-IT" b="1"/>
              <a:t>negli ultimi 10 anni.Dimezzato il numero di coloro con conoscenza propia</a:t>
            </a:r>
          </a:p>
          <a:p>
            <a:r>
              <a:rPr lang="it-IT" b="1"/>
              <a:t>situazione: 10,8% (1998) – 6,3% (2008).</a:t>
            </a:r>
          </a:p>
          <a:p>
            <a:endParaRPr lang="it-IT" b="1"/>
          </a:p>
          <a:p>
            <a:r>
              <a:rPr lang="it-IT" b="1">
                <a:solidFill>
                  <a:srgbClr val="FF0000"/>
                </a:solidFill>
              </a:rPr>
              <a:t>1 ragazzo su 10 necessita</a:t>
            </a:r>
            <a:r>
              <a:rPr lang="ja-JP" altLang="it-IT" b="1">
                <a:solidFill>
                  <a:srgbClr val="FF0000"/>
                </a:solidFill>
                <a:latin typeface="Arial"/>
              </a:rPr>
              <a:t>’</a:t>
            </a:r>
            <a:r>
              <a:rPr lang="it-IT" b="1">
                <a:solidFill>
                  <a:srgbClr val="FF0000"/>
                </a:solidFill>
              </a:rPr>
              <a:t> di un piccolo intervento chirurgico</a:t>
            </a:r>
            <a:r>
              <a:rPr lang="it-IT" b="1"/>
              <a:t> ( varicocele,</a:t>
            </a:r>
          </a:p>
          <a:p>
            <a:r>
              <a:rPr lang="it-IT" b="1"/>
              <a:t>ernia inguinale, idrocele,fimosi, frenulo corto) </a:t>
            </a:r>
            <a:r>
              <a:rPr lang="it-IT" b="1" u="sng"/>
              <a:t>assolutamente non urgente</a:t>
            </a:r>
            <a:r>
              <a:rPr lang="it-IT" b="1"/>
              <a:t>, </a:t>
            </a:r>
          </a:p>
          <a:p>
            <a:r>
              <a:rPr lang="it-IT" b="1"/>
              <a:t>per patologia uro-andrologica.</a:t>
            </a:r>
          </a:p>
          <a:p>
            <a:endParaRPr lang="it-IT" b="1"/>
          </a:p>
          <a:p>
            <a:r>
              <a:rPr lang="it-IT" b="1"/>
              <a:t>Circa 1 ragazzo su 100 necessita</a:t>
            </a:r>
            <a:r>
              <a:rPr lang="ja-JP" altLang="it-IT" b="1">
                <a:latin typeface="Arial"/>
              </a:rPr>
              <a:t>’</a:t>
            </a:r>
            <a:r>
              <a:rPr lang="it-IT" b="1"/>
              <a:t> di un intervento chirurgico  che andava </a:t>
            </a:r>
          </a:p>
          <a:p>
            <a:r>
              <a:rPr lang="it-IT" b="1"/>
              <a:t>eseguito in eta</a:t>
            </a:r>
            <a:r>
              <a:rPr lang="ja-JP" altLang="it-IT" b="1">
                <a:latin typeface="Arial"/>
              </a:rPr>
              <a:t>’</a:t>
            </a:r>
            <a:r>
              <a:rPr lang="it-IT" b="1"/>
              <a:t> pediatrica  (esempio: pene curvo congenito), che  spesso </a:t>
            </a:r>
          </a:p>
          <a:p>
            <a:r>
              <a:rPr lang="it-IT" b="1"/>
              <a:t>determina grossi problemi nella sfera sessuale.</a:t>
            </a:r>
          </a:p>
          <a:p>
            <a:endParaRPr lang="it-IT" b="1"/>
          </a:p>
          <a:p>
            <a:r>
              <a:rPr lang="it-IT" b="1">
                <a:solidFill>
                  <a:srgbClr val="FF0000"/>
                </a:solidFill>
              </a:rPr>
              <a:t>Circa 1 ragazzo su 100 presenta testicoli di volume estremamente ridotto</a:t>
            </a:r>
          </a:p>
          <a:p>
            <a:r>
              <a:rPr lang="it-IT" b="1">
                <a:solidFill>
                  <a:srgbClr val="FF0000"/>
                </a:solidFill>
              </a:rPr>
              <a:t>per cui necessita valutazioni 2° livello per riscontro patologie importanti</a:t>
            </a:r>
          </a:p>
          <a:p>
            <a:r>
              <a:rPr lang="it-IT" b="1">
                <a:solidFill>
                  <a:srgbClr val="FF0000"/>
                </a:solidFill>
              </a:rPr>
              <a:t>come ad esempio sindrome klinefelter (incidenza 1:500).</a:t>
            </a:r>
          </a:p>
          <a:p>
            <a:endParaRPr lang="it-IT" b="1"/>
          </a:p>
          <a:p>
            <a:r>
              <a:rPr lang="it-IT" b="1"/>
              <a:t>Dati sottostimati dalla mancanza di ricerca infezioni silenti frequeti giovani</a:t>
            </a:r>
          </a:p>
          <a:p>
            <a:r>
              <a:rPr lang="it-IT" b="1"/>
              <a:t>adulti sessualmente attivi. Nel nostro campione solo il 35% usa profilattico</a:t>
            </a:r>
          </a:p>
          <a:p>
            <a:r>
              <a:rPr lang="it-IT" b="1"/>
              <a:t>sempre.L</a:t>
            </a:r>
            <a:r>
              <a:rPr lang="ja-JP" altLang="it-IT" b="1">
                <a:latin typeface="Arial"/>
              </a:rPr>
              <a:t>’</a:t>
            </a:r>
            <a:r>
              <a:rPr lang="it-IT" b="1"/>
              <a:t> uso per paura MST solo nel 6,7%.</a:t>
            </a:r>
          </a:p>
          <a:p>
            <a:endParaRPr lang="it-IT" b="1"/>
          </a:p>
          <a:p>
            <a:endParaRPr lang="it-IT" b="1"/>
          </a:p>
          <a:p>
            <a:endParaRPr lang="it-IT" b="1"/>
          </a:p>
        </p:txBody>
      </p:sp>
    </p:spTree>
    <p:extLst>
      <p:ext uri="{BB962C8B-B14F-4D97-AF65-F5344CB8AC3E}">
        <p14:creationId xmlns:p14="http://schemas.microsoft.com/office/powerpoint/2010/main" val="357168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3295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22606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23295" y="3000375"/>
            <a:ext cx="3168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000" b="1" dirty="0" smtClean="0"/>
              <a:t>Materiale informativo</a:t>
            </a:r>
          </a:p>
          <a:p>
            <a:pPr marL="285750" indent="-285750">
              <a:buFontTx/>
              <a:buChar char="-"/>
            </a:pPr>
            <a:r>
              <a:rPr lang="it-IT" sz="2000" b="1" dirty="0" smtClean="0"/>
              <a:t>Incontri formativi</a:t>
            </a:r>
          </a:p>
          <a:p>
            <a:pPr marL="285750" indent="-285750">
              <a:buFontTx/>
              <a:buChar char="-"/>
            </a:pPr>
            <a:r>
              <a:rPr lang="it-IT" sz="2000" b="1" dirty="0" smtClean="0"/>
              <a:t>Visibilità tramite i media</a:t>
            </a:r>
          </a:p>
          <a:p>
            <a:pPr marL="285750" indent="-285750">
              <a:buFontTx/>
              <a:buChar char="-"/>
            </a:pPr>
            <a:r>
              <a:rPr lang="it-IT" sz="2000" b="1" dirty="0" smtClean="0"/>
              <a:t>Ambulatorio pomeridiano dedicato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81400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CONSIDERAZIONI FINALI 2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28600" y="1273175"/>
            <a:ext cx="84899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b="1"/>
          </a:p>
          <a:p>
            <a:endParaRPr lang="it-IT" b="1"/>
          </a:p>
          <a:p>
            <a:r>
              <a:rPr lang="it-IT" b="1"/>
              <a:t>RAGAZZE IMPORTANTI NEL CONSIGLIARE I COMPAGNI A FARSI VISITARE</a:t>
            </a:r>
          </a:p>
          <a:p>
            <a:r>
              <a:rPr lang="it-IT" b="1"/>
              <a:t>PER ESPERIENZE CONSULTORI E PREVENZIONE MST.</a:t>
            </a:r>
          </a:p>
          <a:p>
            <a:endParaRPr lang="it-IT" b="1"/>
          </a:p>
          <a:p>
            <a:endParaRPr lang="it-IT" b="1"/>
          </a:p>
          <a:p>
            <a:endParaRPr lang="it-IT" b="1"/>
          </a:p>
          <a:p>
            <a:endParaRPr lang="it-IT" b="1"/>
          </a:p>
          <a:p>
            <a:endParaRPr lang="it-IT" b="1"/>
          </a:p>
          <a:p>
            <a:endParaRPr lang="it-IT" b="1"/>
          </a:p>
          <a:p>
            <a:r>
              <a:rPr lang="it-IT" b="1"/>
              <a:t>CONOSCENZA FIGURA ANDROLOGO PASSATA DA:</a:t>
            </a:r>
          </a:p>
          <a:p>
            <a:endParaRPr lang="it-IT" b="1"/>
          </a:p>
          <a:p>
            <a:r>
              <a:rPr lang="it-IT" b="1"/>
              <a:t>                               </a:t>
            </a:r>
            <a:r>
              <a:rPr lang="it-IT" b="1">
                <a:solidFill>
                  <a:srgbClr val="FF0000"/>
                </a:solidFill>
              </a:rPr>
              <a:t>4%</a:t>
            </a:r>
            <a:r>
              <a:rPr lang="it-IT" b="1"/>
              <a:t> (1998) – 65% (2003)- </a:t>
            </a:r>
            <a:r>
              <a:rPr lang="it-IT" b="1">
                <a:solidFill>
                  <a:srgbClr val="FF0000"/>
                </a:solidFill>
              </a:rPr>
              <a:t>13%</a:t>
            </a:r>
            <a:r>
              <a:rPr lang="it-IT" b="1"/>
              <a:t> (2008)</a:t>
            </a:r>
          </a:p>
          <a:p>
            <a:endParaRPr lang="it-IT" b="1"/>
          </a:p>
          <a:p>
            <a:endParaRPr lang="it-IT" b="1"/>
          </a:p>
          <a:p>
            <a:endParaRPr lang="it-IT" b="1"/>
          </a:p>
          <a:p>
            <a:endParaRPr lang="it-IT" b="1"/>
          </a:p>
          <a:p>
            <a:endParaRPr lang="it-IT" b="1"/>
          </a:p>
        </p:txBody>
      </p:sp>
    </p:spTree>
    <p:extLst>
      <p:ext uri="{BB962C8B-B14F-4D97-AF65-F5344CB8AC3E}">
        <p14:creationId xmlns:p14="http://schemas.microsoft.com/office/powerpoint/2010/main" val="60621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1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3581400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17638"/>
            <a:ext cx="36576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762000" y="4038600"/>
            <a:ext cx="7010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400" b="1"/>
              <a:t>COORDINATORE TOSCANA: MARIO MAGGI</a:t>
            </a:r>
          </a:p>
          <a:p>
            <a:endParaRPr lang="it-IT"/>
          </a:p>
          <a:p>
            <a:r>
              <a:rPr lang="it-IT" b="1" u="sng"/>
              <a:t>Federico Nelli</a:t>
            </a:r>
          </a:p>
          <a:p>
            <a:endParaRPr lang="it-IT" b="1" u="sng"/>
          </a:p>
          <a:p>
            <a:r>
              <a:rPr lang="it-IT" b="1"/>
              <a:t>1700 questionari      300 visite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  <a:ln/>
        </p:spPr>
        <p:txBody>
          <a:bodyPr/>
          <a:lstStyle/>
          <a:p>
            <a:r>
              <a:rPr lang="it-IT" sz="3200" b="1">
                <a:solidFill>
                  <a:srgbClr val="FF0000"/>
                </a:solidFill>
              </a:rPr>
              <a:t>RISULTATI PREVENZIONE</a:t>
            </a:r>
            <a:br>
              <a:rPr lang="it-IT" sz="3200" b="1">
                <a:solidFill>
                  <a:srgbClr val="FF0000"/>
                </a:solidFill>
              </a:rPr>
            </a:br>
            <a:r>
              <a:rPr lang="it-IT" sz="3200" b="1">
                <a:solidFill>
                  <a:srgbClr val="FF0000"/>
                </a:solidFill>
              </a:rPr>
              <a:t>SCUOLE FIORENTINE 2010</a:t>
            </a:r>
          </a:p>
        </p:txBody>
      </p:sp>
      <p:pic>
        <p:nvPicPr>
          <p:cNvPr id="128006" name="Picture 6" descr="img_bl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30750"/>
            <a:ext cx="327660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0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820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>
                <a:solidFill>
                  <a:srgbClr val="FF0000"/>
                </a:solidFill>
              </a:rPr>
              <a:t>INFORMAZIONE TRAMITE</a:t>
            </a:r>
            <a:br>
              <a:rPr lang="it-IT" sz="4000" b="1">
                <a:solidFill>
                  <a:srgbClr val="FF0000"/>
                </a:solidFill>
              </a:rPr>
            </a:br>
            <a:r>
              <a:rPr lang="it-IT" sz="4000" b="1">
                <a:solidFill>
                  <a:srgbClr val="FF0000"/>
                </a:solidFill>
              </a:rPr>
              <a:t>TECNOLOGIA</a:t>
            </a:r>
          </a:p>
        </p:txBody>
      </p:sp>
      <p:pic>
        <p:nvPicPr>
          <p:cNvPr id="166916" name="Picture 4" descr="social_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805113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7" name="Picture 5" descr="home_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2819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8" name="Picture 6" descr="twitt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81940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9" name="Picture 7" descr="iphone-app-sto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20" name="Picture 8" descr="siti_internet_vetr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205740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13573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5867400" y="6172200"/>
            <a:ext cx="276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TAKE HOME MESSAGE</a:t>
            </a:r>
          </a:p>
        </p:txBody>
      </p:sp>
    </p:spTree>
    <p:extLst>
      <p:ext uri="{BB962C8B-B14F-4D97-AF65-F5344CB8AC3E}">
        <p14:creationId xmlns:p14="http://schemas.microsoft.com/office/powerpoint/2010/main" val="65604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57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1381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41859" y="2531025"/>
            <a:ext cx="2136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SIA Teenager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6244" y="3295377"/>
            <a:ext cx="774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Cosa può fare la nostra società?</a:t>
            </a:r>
            <a:endParaRPr lang="it-IT" sz="2400" dirty="0"/>
          </a:p>
        </p:txBody>
      </p:sp>
      <p:pic>
        <p:nvPicPr>
          <p:cNvPr id="3" name="Immagine 2" descr="IMG_429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80" y="2309868"/>
            <a:ext cx="3146110" cy="446454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44" y="391691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59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2321" y="498325"/>
            <a:ext cx="408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Cosa serve al teenager? </a:t>
            </a:r>
            <a:endParaRPr lang="it-IT" sz="24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09600" y="1490133"/>
            <a:ext cx="697653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dirty="0" smtClean="0"/>
              <a:t>Contraccezione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Malattie sessualmente trasmissibili e come evitarle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contraccettivi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La prima volta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Dismorfismi. Cosa si intende per normalità?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Più comuni patologie andrologiche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Cosa sono i PDE5i. Il problema della prestazione. 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Igiene 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4150078"/>
            <a:ext cx="4810125" cy="27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67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1547" y="482250"/>
            <a:ext cx="7347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Quali sono i problemi del teenager?</a:t>
            </a:r>
            <a:endParaRPr lang="it-IT" sz="20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21547" y="1659467"/>
            <a:ext cx="6807386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dirty="0" smtClean="0"/>
              <a:t>Il confronto tra la sessualità di internet e la realtà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L’ansia da prestazione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Dubbi sulla propria sessualità: sono eterosessuale?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Patologie del pene: sono normale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Abuso di sostanze e prestazioni: alcol e PDE5i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Le disfunzioni sessuali femminili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Cosa faccio se vengo troppo in fretta?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Cosa faccio se non la faccio venire?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Cosa faccio se perdo l’erezione?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Mestruazioni 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Quanto mi devo masturbare?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Ansia della gravidanza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Ansia della prestazioni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Ansia delle dimensioni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Web e sessualità, adescamento nel web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Rottura del frenulo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Anatomia femminile</a:t>
            </a:r>
          </a:p>
          <a:p>
            <a:endParaRPr lang="it-IT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499" y="4923563"/>
            <a:ext cx="3222625" cy="18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1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0267" y="659075"/>
            <a:ext cx="816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Il ruolo dell’andrologo</a:t>
            </a:r>
            <a:endParaRPr lang="it-IT" sz="2400" b="1" dirty="0"/>
          </a:p>
        </p:txBody>
      </p:sp>
      <p:cxnSp>
        <p:nvCxnSpPr>
          <p:cNvPr id="3" name="Connettore 2 2"/>
          <p:cNvCxnSpPr/>
          <p:nvPr/>
        </p:nvCxnSpPr>
        <p:spPr>
          <a:xfrm flipH="1">
            <a:off x="1794933" y="1371600"/>
            <a:ext cx="1388534" cy="1405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254000" y="3674534"/>
            <a:ext cx="230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Lezioni frontali a scopo educativo</a:t>
            </a:r>
            <a:endParaRPr lang="it-IT" sz="2000" b="1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4047066" y="1371600"/>
            <a:ext cx="16934" cy="1540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997200" y="3691467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Visite andrologiche</a:t>
            </a:r>
            <a:endParaRPr lang="it-IT" sz="2000" b="1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5350933" y="1371600"/>
            <a:ext cx="1286933" cy="1405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689600" y="3691467"/>
            <a:ext cx="2370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Somministrazione di questionari</a:t>
            </a:r>
            <a:endParaRPr lang="it-IT" sz="2000" b="1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4189"/>
            <a:ext cx="9144000" cy="22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2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5014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28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98398" y="691225"/>
            <a:ext cx="81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Rapporti con le istituzioni </a:t>
            </a:r>
            <a:endParaRPr lang="it-IT" sz="28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98398" y="1862667"/>
            <a:ext cx="1855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Presidi</a:t>
            </a:r>
          </a:p>
          <a:p>
            <a:r>
              <a:rPr lang="it-IT" sz="2000" b="1" dirty="0" smtClean="0"/>
              <a:t>Regione</a:t>
            </a:r>
          </a:p>
          <a:p>
            <a:r>
              <a:rPr lang="it-IT" sz="2000" b="1" dirty="0" smtClean="0"/>
              <a:t>Province</a:t>
            </a:r>
            <a:endParaRPr lang="it-IT" sz="20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3241675"/>
            <a:ext cx="3708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44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2321" y="755525"/>
            <a:ext cx="866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Il ruolo della certificazione andrologica</a:t>
            </a:r>
            <a:endParaRPr lang="it-IT" sz="20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606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0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Grazie per l’attenzione</a:t>
            </a:r>
            <a:endParaRPr lang="it-IT" dirty="0"/>
          </a:p>
        </p:txBody>
      </p:sp>
      <p:pic>
        <p:nvPicPr>
          <p:cNvPr id="5" name="Immagine 4" descr="IMG_35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1642532"/>
            <a:ext cx="3530600" cy="47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3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0"/>
            <a:ext cx="6358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1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144000" cy="45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46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7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25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9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606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84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891</Words>
  <Application>Microsoft Macintosh PowerPoint</Application>
  <PresentationFormat>Presentazione su schermo (4:3)</PresentationFormat>
  <Paragraphs>201</Paragraphs>
  <Slides>42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4" baseType="lpstr">
      <vt:lpstr>Tema di Office</vt:lpstr>
      <vt:lpstr>Grafico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INTRODUZIONE</vt:lpstr>
      <vt:lpstr>Presentazione di PowerPoint</vt:lpstr>
      <vt:lpstr>In che cosa consistono le principali patologie andrologiche?</vt:lpstr>
      <vt:lpstr>Presentazione di PowerPoint</vt:lpstr>
      <vt:lpstr>IDROCELE</vt:lpstr>
      <vt:lpstr>CRIPTORCHIDISMO</vt:lpstr>
      <vt:lpstr>FIMOSI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PREVENZIONE SCUOLE  FIORENTINE 2008</vt:lpstr>
      <vt:lpstr>RISULTATI PREVENZIONE SCUOLE FIORENTINE  2008</vt:lpstr>
      <vt:lpstr>RISULTATI PREVENZIONE SCUOLE FIORENTINE 2008</vt:lpstr>
      <vt:lpstr>CONSIDERAZIONI FINALI 1</vt:lpstr>
      <vt:lpstr>CONSIDERAZIONI FINALI 2</vt:lpstr>
      <vt:lpstr>Presentazione di PowerPoint</vt:lpstr>
      <vt:lpstr>RISULTATI PREVENZIONE SCUOLE FIORENTINE 2010</vt:lpstr>
      <vt:lpstr>Presentazione di PowerPoint</vt:lpstr>
      <vt:lpstr>INFORMAZIONE TRAMITE TECNOLOGIA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Grazie per l’attenzione</vt:lpstr>
    </vt:vector>
  </TitlesOfParts>
  <Company>Jiska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L’Identità Sessuale</dc:title>
  <dc:creator>Jiska Ristori</dc:creator>
  <cp:lastModifiedBy>Andrea Cocci</cp:lastModifiedBy>
  <cp:revision>23</cp:revision>
  <dcterms:created xsi:type="dcterms:W3CDTF">2017-05-05T08:02:49Z</dcterms:created>
  <dcterms:modified xsi:type="dcterms:W3CDTF">2017-06-16T16:12:29Z</dcterms:modified>
</cp:coreProperties>
</file>