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4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1" autoAdjust="0"/>
    <p:restoredTop sz="94660"/>
  </p:normalViewPr>
  <p:slideViewPr>
    <p:cSldViewPr>
      <p:cViewPr varScale="1">
        <p:scale>
          <a:sx n="77" d="100"/>
          <a:sy n="77" d="100"/>
        </p:scale>
        <p:origin x="-1032" y="-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718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A3E16EE-275E-4FFF-A36C-054CEA94E7F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F4093B-99B4-4ADE-B201-342D74F0CD86}" type="slidenum">
              <a:rPr lang="it-IT"/>
              <a:pPr/>
              <a:t>1</a:t>
            </a:fld>
            <a:endParaRPr lang="it-IT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1FA4C6-C226-4D8A-BCA6-A9C190EF4B7B}" type="slidenum">
              <a:rPr lang="it-IT"/>
              <a:pPr/>
              <a:t>10</a:t>
            </a:fld>
            <a:endParaRPr lang="it-IT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B37DA-D047-4E29-B077-708F755F6D6A}" type="slidenum">
              <a:rPr lang="it-IT"/>
              <a:pPr/>
              <a:t>11</a:t>
            </a:fld>
            <a:endParaRPr lang="it-IT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6081E1-3C08-497B-9461-FB659FA211FA}" type="slidenum">
              <a:rPr lang="it-IT"/>
              <a:pPr/>
              <a:t>12</a:t>
            </a:fld>
            <a:endParaRPr lang="it-IT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35299-B898-444A-9707-33137FC373FD}" type="slidenum">
              <a:rPr lang="it-IT"/>
              <a:pPr/>
              <a:t>13</a:t>
            </a:fld>
            <a:endParaRPr lang="it-IT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0BBECA-9543-442E-A65C-1953F296A3D2}" type="slidenum">
              <a:rPr lang="it-IT"/>
              <a:pPr/>
              <a:t>14</a:t>
            </a:fld>
            <a:endParaRPr lang="it-IT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78CFCF-597B-4ADD-B647-9854FF2D8E63}" type="slidenum">
              <a:rPr lang="it-IT"/>
              <a:pPr/>
              <a:t>15</a:t>
            </a:fld>
            <a:endParaRPr lang="it-IT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39C6D-9C7C-4401-BB9C-20BC1B32FDFA}" type="slidenum">
              <a:rPr lang="it-IT"/>
              <a:pPr/>
              <a:t>16</a:t>
            </a:fld>
            <a:endParaRPr lang="it-IT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CA6BF5-D9DF-4F4C-B0F6-B0211B062BCE}" type="slidenum">
              <a:rPr lang="it-IT"/>
              <a:pPr/>
              <a:t>17</a:t>
            </a:fld>
            <a:endParaRPr lang="it-IT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303837-DCD8-4B46-A75E-8B7F4EA6AF10}" type="slidenum">
              <a:rPr lang="it-IT"/>
              <a:pPr/>
              <a:t>18</a:t>
            </a:fld>
            <a:endParaRPr lang="it-IT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5636C7-E477-4744-A866-861E46051DB7}" type="slidenum">
              <a:rPr lang="it-IT"/>
              <a:pPr/>
              <a:t>19</a:t>
            </a:fld>
            <a:endParaRPr lang="it-IT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4B7F13-E20A-46FB-8475-C7F3B6CB2C4A}" type="slidenum">
              <a:rPr lang="it-IT"/>
              <a:pPr/>
              <a:t>2</a:t>
            </a:fld>
            <a:endParaRPr lang="it-IT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B6C561-8227-46C7-9CE3-BC2C5B93B4AF}" type="slidenum">
              <a:rPr lang="it-IT"/>
              <a:pPr/>
              <a:t>20</a:t>
            </a:fld>
            <a:endParaRPr lang="it-IT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14EF8D-43F3-404B-A173-2A620261E008}" type="slidenum">
              <a:rPr lang="it-IT"/>
              <a:pPr/>
              <a:t>21</a:t>
            </a:fld>
            <a:endParaRPr lang="it-IT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4BF172-E182-4B2E-BC26-ED4BA8672E4E}" type="slidenum">
              <a:rPr lang="it-IT"/>
              <a:pPr/>
              <a:t>22</a:t>
            </a:fld>
            <a:endParaRPr lang="it-IT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F7281D-FC52-4E06-BDF5-E902E39D213C}" type="slidenum">
              <a:rPr lang="it-IT"/>
              <a:pPr/>
              <a:t>23</a:t>
            </a:fld>
            <a:endParaRPr lang="it-IT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10E39C-3E15-40CE-956C-95F2F59FC9C4}" type="slidenum">
              <a:rPr lang="it-IT"/>
              <a:pPr/>
              <a:t>24</a:t>
            </a:fld>
            <a:endParaRPr lang="it-IT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C75DCC-D863-4E82-AE34-7DF0A2A9C11F}" type="slidenum">
              <a:rPr lang="it-IT"/>
              <a:pPr/>
              <a:t>25</a:t>
            </a:fld>
            <a:endParaRPr lang="it-IT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89DDFE-E96B-4B78-B84C-601BCDA30B08}" type="slidenum">
              <a:rPr lang="it-IT"/>
              <a:pPr/>
              <a:t>26</a:t>
            </a:fld>
            <a:endParaRPr lang="it-IT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3F4E0A-68A8-495D-8A96-627B6ED3B7CA}" type="slidenum">
              <a:rPr lang="it-IT"/>
              <a:pPr/>
              <a:t>27</a:t>
            </a:fld>
            <a:endParaRPr lang="it-IT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FBA3F9-D545-4EC8-AFFE-7771EE5EB444}" type="slidenum">
              <a:rPr lang="it-IT"/>
              <a:pPr/>
              <a:t>28</a:t>
            </a:fld>
            <a:endParaRPr lang="it-IT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C7874-48D0-4B72-B8AD-0AD6D7B63D33}" type="slidenum">
              <a:rPr lang="it-IT"/>
              <a:pPr/>
              <a:t>29</a:t>
            </a:fld>
            <a:endParaRPr lang="it-IT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B487AB-8EC4-4C2F-9F41-9B78D20A6433}" type="slidenum">
              <a:rPr lang="it-IT"/>
              <a:pPr/>
              <a:t>3</a:t>
            </a:fld>
            <a:endParaRPr lang="it-IT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3FFEEE-83BE-4F10-BAFD-B1568F763769}" type="slidenum">
              <a:rPr lang="it-IT"/>
              <a:pPr/>
              <a:t>30</a:t>
            </a:fld>
            <a:endParaRPr lang="it-IT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A5A075-2119-4DAE-992E-80524B73C9E0}" type="slidenum">
              <a:rPr lang="it-IT"/>
              <a:pPr/>
              <a:t>31</a:t>
            </a:fld>
            <a:endParaRPr lang="it-IT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10A34A-A3B5-48FE-A003-6B1A833FA9FD}" type="slidenum">
              <a:rPr lang="it-IT"/>
              <a:pPr/>
              <a:t>32</a:t>
            </a:fld>
            <a:endParaRPr lang="it-IT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A57C62-1528-487E-9772-454AA299EC31}" type="slidenum">
              <a:rPr lang="it-IT"/>
              <a:pPr/>
              <a:t>33</a:t>
            </a:fld>
            <a:endParaRPr lang="it-IT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475644-8AD5-496E-AE2F-7F152BD08E02}" type="slidenum">
              <a:rPr lang="it-IT"/>
              <a:pPr/>
              <a:t>34</a:t>
            </a:fld>
            <a:endParaRPr lang="it-IT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009679-BECC-4E7E-9BD6-4052EAD25CB2}" type="slidenum">
              <a:rPr lang="it-IT"/>
              <a:pPr/>
              <a:t>35</a:t>
            </a:fld>
            <a:endParaRPr lang="it-IT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6BABF3-1AFB-4D22-8F15-537F961AC88A}" type="slidenum">
              <a:rPr lang="it-IT"/>
              <a:pPr/>
              <a:t>36</a:t>
            </a:fld>
            <a:endParaRPr lang="it-IT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9663" y="812800"/>
            <a:ext cx="532447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6FDCB-5B2F-49AB-8A74-3AE193C06EFB}" type="slidenum">
              <a:rPr lang="it-IT"/>
              <a:pPr/>
              <a:t>4</a:t>
            </a:fld>
            <a:endParaRPr lang="it-IT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A12C3-DF8A-4EB4-9291-9764FBA97024}" type="slidenum">
              <a:rPr lang="it-IT"/>
              <a:pPr/>
              <a:t>5</a:t>
            </a:fld>
            <a:endParaRPr lang="it-IT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2DFCB-9DF3-479B-8E86-216D35A46088}" type="slidenum">
              <a:rPr lang="it-IT"/>
              <a:pPr/>
              <a:t>6</a:t>
            </a:fld>
            <a:endParaRPr lang="it-IT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E4CEF5-D5C1-4744-9A30-7023F838A21C}" type="slidenum">
              <a:rPr lang="it-IT"/>
              <a:pPr/>
              <a:t>7</a:t>
            </a:fld>
            <a:endParaRPr lang="it-IT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9EE79B-B97F-4821-BFB1-B1AD7C452694}" type="slidenum">
              <a:rPr lang="it-IT"/>
              <a:pPr/>
              <a:t>8</a:t>
            </a:fld>
            <a:endParaRPr lang="it-IT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F3AAF-B2FB-45B9-88D7-A7A58B6CBE46}" type="slidenum">
              <a:rPr lang="it-IT"/>
              <a:pPr/>
              <a:t>9</a:t>
            </a:fld>
            <a:endParaRPr lang="it-IT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25550" y="893763"/>
            <a:ext cx="5883275" cy="4411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833438" y="5588000"/>
            <a:ext cx="6667500" cy="5294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DDAD1B-C991-477D-A70C-FD1C343ED4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4DA7E2-5EDF-43A4-BF96-13EE5D14653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6700" y="1604963"/>
            <a:ext cx="2052638" cy="45085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7100" cy="45085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EE4B9E-BACE-479E-B7A8-9F33E8E1C6F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54938" cy="1452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29075" cy="4508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30663" cy="4508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16138" cy="347663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16138" cy="347663"/>
          </a:xfrm>
        </p:spPr>
        <p:txBody>
          <a:bodyPr/>
          <a:lstStyle>
            <a:lvl1pPr>
              <a:defRPr/>
            </a:lvl1pPr>
          </a:lstStyle>
          <a:p>
            <a:fld id="{9BB3808F-0F08-417C-8F18-C49B05341E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951CEF-0633-4E31-838C-1816BDF4573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9B4A5F-B7B3-4FAA-A86F-5494991E2DD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7DDD64-FA32-4213-B95A-2A003FE85E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88DA9B-7AC0-4B35-91D4-7D45A821B9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A77A6E-924E-4E40-AEDD-90049916EAB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063D43-6031-4220-881E-E2BE384058F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82628C-2A8A-4CB2-B207-19535E997A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AAEA1D-AA54-49D4-A6F9-8027BFDE4BF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EFC962-61C6-43E4-B5EB-2D6C8E1FADE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00905F-4844-498A-9826-0BED42AB126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D99B6C-8DAD-4693-87D4-F06B09A203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6700" y="274638"/>
            <a:ext cx="2052638" cy="58340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7100" cy="58340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4497AC-DB98-43FB-B3B7-D4F1681DD8A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41E08B-4899-4030-A9A3-CA0F22FD54D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BC528F-2D70-4D3B-84AA-47D1F4EB349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B98918-1F38-407B-8663-96AE5F6A4A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1B9693-350F-4200-A6B4-A1432A42213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0B1233-8D98-4F8E-B398-D48DBA8A42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D17CC5-FD2E-43D5-8EED-A96A84C4DA9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CDE45B-A56A-4DA4-A0CD-118AC96DC20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5FDAB1-DD4D-4818-952D-9BCF7206B71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1B4FCF-02CF-4E55-9D32-B5E854951D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FCFC15-BFD2-4D6C-83E5-C38FCAC004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4C1523-068F-4B3B-A80C-7B73FB6B090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8738F3-A604-4160-BC8E-5260B6BB695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AD9D13-0651-4B2A-8D67-1E10745FE1D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C95998-36E4-4D30-8A49-B6B3CB5C173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0AA7D-330D-4508-8D2A-D6ADE82B740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6BA911-F089-4064-90EC-4E4209BAD10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3F5024-324F-4349-82E5-94041B6B005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45EA4A-34F1-4B1F-8333-BDF9911AC1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3050CE-DB11-466B-A655-424140CDA10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DBBE06-CA96-4761-831F-D8BFDAD0ACB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B5F542-C586-453D-BEB3-9B0676DD04B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6834D0-824C-4814-B0C9-90800C1D6A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8F730F-FF1B-4426-9CB9-D7BB39C72CD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8EBA0D-5B24-4E05-94FD-27D7C83FCEB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FD3D92-306F-4D9E-AD91-4DC82B0529E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540E79-00ED-4C02-A884-935567ED657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BF8DA1-1456-47FD-B7FB-1F26BFEA40C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9A3459-CEA6-46B2-BECC-5C466C0459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69A5F-59C3-4539-B36F-E37765A138F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1352E2-B454-4532-A064-A763DE220F4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ABF9FA-C81B-4FBB-921E-26FEB1BC5C3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FE413C-7F83-418A-AD6A-A7B4AB73ABC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D0E728-3818-4301-BBFA-1B16E9E01EE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DA9A62-C7F3-433E-93B0-8FCB981BFCC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9E3739-6184-4E8C-9D62-372882B015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CD8575-F8E4-4291-A419-DF691177A44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B5AF67-6204-416F-BB98-DDC738DF2AC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B765D5-B433-4784-8669-448F4CC493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2A337B-994F-40C3-B1B1-4D0E888DC7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001C7B-9212-4496-83DE-A8874159030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8D8D00-82EC-4682-9E74-E01A1358813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AD89A6-9A65-4372-91B3-B588CDA0ADE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27DB2F-A03B-4B7B-99AD-37DD12F5840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01B3F9-4B2B-4781-BA34-EEBBF1D8017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B63D33-C2BF-4070-BF1B-01154C06E80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4518D7-A7C9-4624-A3C5-CBC4C69241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234E9-91DC-4F50-A491-8B276E09A2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45AC49-B61D-4BDD-A8A2-FC7D8450F11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604672-2D02-4E5D-8259-D81B7F1C3F5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D39C95-6227-4E77-A682-A876AC37F90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F2AD95-D74A-475A-A0B7-D658B464F9B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4938" cy="1452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Fate clic per modificare il formato del testo del titolo</a:t>
            </a:r>
            <a:endParaRPr lang="it-IT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6138" cy="34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6138" cy="34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61A089E-05A4-4C0B-996D-6653F468B749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2138" cy="4508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Fate clic per modificare il formato del testo della struttura</a:t>
            </a:r>
          </a:p>
          <a:p>
            <a:pPr lvl="1"/>
            <a:r>
              <a:rPr lang="it-IT" smtClean="0"/>
              <a:t>Secondo livello struttura</a:t>
            </a:r>
          </a:p>
          <a:p>
            <a:pPr lvl="2"/>
            <a:r>
              <a:rPr lang="it-IT" smtClean="0"/>
              <a:t>Terzo livello struttura</a:t>
            </a:r>
          </a:p>
          <a:p>
            <a:pPr lvl="3"/>
            <a:r>
              <a:rPr lang="it-IT" smtClean="0"/>
              <a:t>Quarto livello struttura</a:t>
            </a:r>
          </a:p>
          <a:p>
            <a:pPr lvl="4"/>
            <a:r>
              <a:rPr lang="it-IT" smtClean="0"/>
              <a:t>Quinto livello struttura</a:t>
            </a:r>
          </a:p>
          <a:p>
            <a:pPr lvl="4"/>
            <a:r>
              <a:rPr lang="it-IT" smtClean="0"/>
              <a:t>Sesto livello struttura</a:t>
            </a:r>
          </a:p>
          <a:p>
            <a:pPr lvl="4"/>
            <a:r>
              <a:rPr lang="it-IT" smtClean="0"/>
              <a:t>Settimo livello struttura</a:t>
            </a:r>
          </a:p>
          <a:p>
            <a:pPr lvl="4"/>
            <a:r>
              <a:rPr lang="it-IT" smtClean="0"/>
              <a:t>Ottavo livello struttura</a:t>
            </a:r>
          </a:p>
          <a:p>
            <a:pPr lvl="4"/>
            <a:r>
              <a:rPr lang="it-IT" smtClean="0"/>
              <a:t>Nono livello struttura</a:t>
            </a: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720" r:id="rId12"/>
  </p:sldLayoutIdLst>
  <p:hf sldNum="0" hdr="0" ftr="0"/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2138" cy="1125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2138" cy="4508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6138" cy="34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it-IT"/>
              <a:t>24/04/17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6138" cy="34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8D9E82D7-8054-4AE6-B8D2-80D265E27E5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CA7F3B7-5D98-4BA2-A470-5DCF6FD889C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E882314A-BFEE-4965-B8F3-F2F51DC3E55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E00E10B5-D1B6-4A31-9E80-51C57B449A27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C7379F39-6DCA-41E6-B486-F7D0409857E6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3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EGIDIO.wmv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0.xml"/><Relationship Id="rId1" Type="http://schemas.openxmlformats.org/officeDocument/2006/relationships/video" Target="file:///E:\SLIDING%20MODIFICATO.wmv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576263"/>
            <a:ext cx="3994150" cy="579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9550" y="2030413"/>
            <a:ext cx="4757738" cy="99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0066CC"/>
                </a:solidFill>
              </a:rPr>
              <a:t>Standard Operating Procedures (SOP) nella chirurgia della Induratio Penis Plastica (IPP)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>
              <a:solidFill>
                <a:srgbClr val="0066CC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66CC"/>
                </a:solidFill>
              </a:rPr>
              <a:t>A. Delle Rose</a:t>
            </a:r>
            <a:r>
              <a:rPr lang="it-IT" sz="2400">
                <a:solidFill>
                  <a:srgbClr val="0066CC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295400"/>
            <a:ext cx="2886075" cy="4157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625" y="1295400"/>
            <a:ext cx="2921000" cy="4229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813" y="1295400"/>
            <a:ext cx="2959100" cy="4229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4463" y="144463"/>
            <a:ext cx="8856662" cy="863600"/>
          </a:xfrm>
          <a:prstGeom prst="roundRect">
            <a:avLst>
              <a:gd name="adj" fmla="val 181"/>
            </a:avLst>
          </a:prstGeom>
          <a:solidFill>
            <a:srgbClr val="990000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Development (fase 2a)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990000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DEVELOPMENT (fase 2a)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27650" y="3105150"/>
            <a:ext cx="3455988" cy="1503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  <a:cs typeface="Arial" charset="0"/>
              </a:rPr>
              <a:t/>
            </a:r>
            <a:br>
              <a:rPr lang="it-IT" i="1">
                <a:solidFill>
                  <a:srgbClr val="000000"/>
                </a:solidFill>
                <a:latin typeface="Calibri" charset="0"/>
                <a:cs typeface="Arial" charset="0"/>
              </a:rPr>
            </a:br>
            <a:endParaRPr lang="it-IT" i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8275" y="1223963"/>
            <a:ext cx="8831263" cy="2447925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Gli interventi chirurgici per il trattamento dell'Induratio Penis Plastica e del recurvatum congenito possono essere suddivisi in:</a:t>
            </a:r>
          </a:p>
          <a:p>
            <a:pPr marL="633413" indent="-528638" algn="just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Penile shortening procedures</a:t>
            </a:r>
          </a:p>
          <a:p>
            <a:pPr marL="633413" indent="-528638" algn="just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Penile lenghtening procedures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La scelta dell'intervento chirurgico più appropriato è basata sulla valutazione della lunghezza del pene, sulla gravità della curvatura e sullo stato erettile, compresa la risposta alla farmacoterapia nei casi di DE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Ralph D, et al. The management of Peyronie’s disease: evidence-based 2010 guidelines.  J Sex Med 2010 7(7): p. 2359-74. </a:t>
            </a:r>
          </a:p>
          <a:p>
            <a:pPr marL="639763" indent="-528638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639763" algn="l"/>
                <a:tab pos="1087438" algn="l"/>
                <a:tab pos="1536700" algn="l"/>
                <a:tab pos="1985963" algn="l"/>
                <a:tab pos="2435225" algn="l"/>
                <a:tab pos="2884488" algn="l"/>
                <a:tab pos="3333750" algn="l"/>
                <a:tab pos="3783013" algn="l"/>
                <a:tab pos="4232275" algn="l"/>
                <a:tab pos="4681538" algn="l"/>
                <a:tab pos="5130800" algn="l"/>
                <a:tab pos="5580063" algn="l"/>
                <a:tab pos="6029325" algn="l"/>
                <a:tab pos="6478588" algn="l"/>
                <a:tab pos="6927850" algn="l"/>
                <a:tab pos="7377113" algn="l"/>
                <a:tab pos="7826375" algn="l"/>
                <a:tab pos="8275638" algn="l"/>
                <a:tab pos="8724900" algn="l"/>
                <a:tab pos="9174163" algn="l"/>
                <a:tab pos="9623425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36625" y="3887788"/>
            <a:ext cx="3384550" cy="2881312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8439" name="AutoShape 7"/>
          <p:cNvSpPr>
            <a:spLocks noChangeAspect="1" noChangeArrowheads="1"/>
          </p:cNvSpPr>
          <p:nvPr/>
        </p:nvSpPr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94263" y="3887788"/>
            <a:ext cx="3386137" cy="2879725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400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400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4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4103688"/>
            <a:ext cx="2952750" cy="2519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540000">
            <a:off x="1300163" y="4048125"/>
            <a:ext cx="2665412" cy="2673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Trattamento chirurgico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990000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EXPLORATION (fase 2b)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463" y="1193800"/>
            <a:ext cx="5688012" cy="1109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Trattamento chirurgico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4463" y="1193800"/>
            <a:ext cx="8856662" cy="47815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Varianti da considerare nella scelta dell'intervento chirurgico:</a:t>
            </a:r>
          </a:p>
          <a:p>
            <a:pPr marL="641350" indent="-528638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Variazione di lunghezza: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    - la riduzione di lunghezza sarà più significativa con la plicatura piuttosto che che con l'innesto. </a:t>
            </a:r>
          </a:p>
          <a:p>
            <a:pPr marL="641350" indent="-528638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Diminuzione della rigidità: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     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- ≥5% in tutti gli studi - innesto più della plicazione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    - ≥30% se rigidità preoperatoria subottimale dipendente dalla qualità erettile preoperatoria</a:t>
            </a:r>
          </a:p>
          <a:p>
            <a:pPr marL="641350" indent="-528638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Diminuzione della sensazione sessuale: 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    - Generalmente si risolve in un periodo compreso tra 1 e 6 mesi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    - Raramente coinvolge orgasmo ed eiaculazione</a:t>
            </a:r>
          </a:p>
          <a:p>
            <a:pPr marL="1173163" lvl="1" indent="-592138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200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Trattamento chirurgico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079500"/>
            <a:ext cx="7704138" cy="518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47700" y="6264275"/>
            <a:ext cx="7615238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Hatzimouratidis K et al. EAU Guidelines on Penile Curvature. Treatment algorithm for Peyronie's disease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338" y="4581525"/>
            <a:ext cx="144462" cy="171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990000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</a:t>
            </a:r>
            <a:r>
              <a:rPr lang="it-IT" sz="2600" b="1" i="1">
                <a:solidFill>
                  <a:srgbClr val="FFFFFF"/>
                </a:solidFill>
              </a:rPr>
              <a:t>CARATTERISTICHE PREOPERATORIE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Trattamento chirurgico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31800" y="1377950"/>
            <a:ext cx="7991475" cy="5651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      PENILE SHORTENING PROCEDURES</a:t>
            </a:r>
          </a:p>
          <a:p>
            <a:pPr lvl="4" indent="-222250" algn="ctr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641350" indent="-525463" algn="ctr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endParaRPr lang="it-IT" sz="28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4463" y="1862138"/>
            <a:ext cx="8640762" cy="1655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it-IT" sz="160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it-IT" sz="160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209550" indent="-203200" algn="just" hangingPunct="1">
              <a:lnSpc>
                <a:spcPct val="102000"/>
              </a:lnSpc>
              <a:buSzPct val="45000"/>
              <a:buFont typeface="Wingdings" charset="0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  <a:cs typeface="Arial" charset="0"/>
              </a:rPr>
              <a:t>VANTAGGI: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it-IT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  <a:cs typeface="Arial" charset="0"/>
              </a:rPr>
              <a:t>	- Tempi di chirurgia ridotti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  <a:cs typeface="Arial" charset="0"/>
              </a:rPr>
              <a:t>	- Buon risultato estetico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  <a:cs typeface="Arial" charset="0"/>
              </a:rPr>
              <a:t>	- Effetto minimo sulla rigidità 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  <a:cs typeface="Arial" charset="0"/>
              </a:rPr>
              <a:t>	- Chirurgia semplice e sicura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it-IT" sz="160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209550" indent="-203200" algn="just" hangingPunct="1">
              <a:lnSpc>
                <a:spcPct val="102000"/>
              </a:lnSpc>
              <a:buSzPct val="45000"/>
              <a:buFont typeface="Wingdings" charset="0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  <a:cs typeface="Arial" charset="0"/>
              </a:rPr>
              <a:t>SVANTAGGI:</a:t>
            </a: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215900" indent="-209550" algn="just" hangingPunct="1">
              <a:lnSpc>
                <a:spcPct val="102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  <a:cs typeface="Arial" charset="0"/>
              </a:rPr>
              <a:t>	- Riduzione di lunghezza del pene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2447925"/>
            <a:ext cx="4176713" cy="331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990000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</a:t>
            </a:r>
            <a:r>
              <a:rPr lang="it-IT" sz="2600" b="1" i="1">
                <a:solidFill>
                  <a:srgbClr val="FFFFFF"/>
                </a:solidFill>
              </a:rPr>
              <a:t>MATERIALE UTILIZZATO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3238" y="1368425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		          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CORPOROPLASTICA SECONDO NESBIT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688" y="2232025"/>
            <a:ext cx="4751387" cy="2952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6688" y="5472113"/>
            <a:ext cx="8834437" cy="1150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Uno studio sugli insuccessi con la procedura di Nesbit ha individuato tre fattori associati ad un risultato insoddisfacente, vale a dire la 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disfunzione erettile preoperatoria</a:t>
            </a: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, l'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accorciamento del pene superiore a 2 cm</a:t>
            </a: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 e la 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curvatura peniena superiore a 30 gradi </a:t>
            </a:r>
          </a:p>
          <a:p>
            <a:pPr algn="just" hangingPunct="1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Andrews HO, Al-Akraa M, Pryor JP, et al. The Nesbit operation for Peyronie’s disease: an analysis of the failures. BJU Int 2001;87(7):658–60.</a:t>
            </a:r>
            <a:r>
              <a:rPr lang="it-IT" b="1" i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4463" y="1387475"/>
            <a:ext cx="8856662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		                  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CORPOROPLASTICA SECONDO NESBIT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463" y="2303463"/>
            <a:ext cx="8856662" cy="4176712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Risultati funzionali: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</a:t>
            </a:r>
            <a:r>
              <a:rPr lang="it-IT" sz="1600">
                <a:solidFill>
                  <a:srgbClr val="000000"/>
                </a:solidFill>
                <a:latin typeface="Calibri" charset="0"/>
              </a:rPr>
              <a:t>ll raddrizzamento completo del pene è ottenuto in più dell'80% dei pazienti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Pryor JP. Correction of penile curvature and Peyronie’s disease: why I prefer the Nesbit technique. Int J Impot Res 1998 10(2): p. 129-31.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200" i="1">
                <a:solidFill>
                  <a:srgbClr val="000000"/>
                </a:solidFill>
                <a:latin typeface="Calibri" charset="0"/>
                <a:cs typeface="Arial" charset="0"/>
              </a:rPr>
              <a:t>- 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1600">
                <a:solidFill>
                  <a:srgbClr val="000000"/>
                </a:solidFill>
                <a:latin typeface="Calibri" charset="0"/>
              </a:rPr>
              <a:t>La recidiva di curvatura e l'ipoestesia del pene sono rari (circa il 10%) e il rischio di DE postoperatorio è minimo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</a:rPr>
              <a:t>Langston JP, et al. Peyronie disease: plication or grafting. Urol Clin North Am 2011 38(2): p. 207-16. 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</a:rPr>
              <a:t>- L'accorciamento del pene è l'esito più comunemente riportato della procedura di Nesbit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</a:rPr>
              <a:t>Ralph DJ, et al. The Nesbit operation for Peyronie’s disease: 16-year experience.  J Urol 1995 154(4): p. 1362-3. 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</a:rPr>
              <a:t>- L'accorciamento di solo 1-1,5 cm è stato riportato per circa l'85% dei pazienti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</a:rPr>
              <a:t>Savoca G, et al. Long-term results with Nesbit’s procedure as treatment of Peyronie’s disease.  Int J Impot Res 2000 12(5): p. 289-93. 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200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200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76263" y="1223963"/>
            <a:ext cx="7991475" cy="557212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  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CORPOROPLASTICA SECONDO NESBIT modificata LENZI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016125"/>
            <a:ext cx="3600450" cy="2303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2016125"/>
            <a:ext cx="3527425" cy="2303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4464050"/>
            <a:ext cx="3311525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4464050"/>
            <a:ext cx="3311525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03238" y="1439863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	                  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CORPOROPLASTICA SECONDO YACHIA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25" y="2232025"/>
            <a:ext cx="4608513" cy="309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3513" y="5472113"/>
            <a:ext cx="8834437" cy="755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hangingPunct="1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Questo approccio deve essere utilizzato accuratamente e la lunghezza dell'incisione verticale non deve essere troppo lunga in modo tale che la chiusura trasversale non provochi un ulteriore accorciamento dell'asta con rischio conseguente di erezione instabile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990000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</a:t>
            </a:r>
            <a:r>
              <a:rPr lang="it-IT" sz="2600" b="1" i="1">
                <a:solidFill>
                  <a:srgbClr val="FFFFFF"/>
                </a:solidFill>
              </a:rPr>
              <a:t>RISULTATI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2376488"/>
            <a:ext cx="6840538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04825" y="1387475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	                                            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DOT PROCEDURE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2303463"/>
            <a:ext cx="2490787" cy="3222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09888" y="2378075"/>
            <a:ext cx="5946775" cy="283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i="1">
                <a:solidFill>
                  <a:srgbClr val="000000"/>
                </a:solidFill>
                <a:latin typeface="Calibri" charset="0"/>
              </a:rPr>
              <a:t>La Induratio Penis Plastica (IPP) o malattia di La Peyronie (PD) è una malattia del pene a causa non ancora ben nota, caratterizzata da una fibrosi circoscritta della tunica albuginea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i="1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i="1">
                <a:solidFill>
                  <a:srgbClr val="000000"/>
                </a:solidFill>
                <a:latin typeface="Calibri" charset="0"/>
              </a:rPr>
              <a:t>L’area di fibrosi, definita genericamente "placca", costituisce una limitazione all’elasticità del pene  durante l'erezione determinando una curvatura verso il versante malato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23963" y="1530350"/>
            <a:ext cx="62642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           </a:t>
            </a:r>
            <a:r>
              <a:rPr lang="it-IT" sz="2000" i="1">
                <a:solidFill>
                  <a:srgbClr val="000000"/>
                </a:solidFill>
                <a:latin typeface="Calibri" charset="0"/>
                <a:cs typeface="Arial" charset="0"/>
              </a:rPr>
              <a:t>   </a:t>
            </a:r>
            <a:r>
              <a:rPr lang="it-IT" sz="2000" b="1" i="1">
                <a:solidFill>
                  <a:srgbClr val="000000"/>
                </a:solidFill>
                <a:latin typeface="Calibri" charset="0"/>
                <a:cs typeface="Arial" charset="0"/>
              </a:rPr>
              <a:t>TUNICA ALBUGINEA PLICATION (TAP)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2519363"/>
            <a:ext cx="6767513" cy="360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4463" y="1295400"/>
            <a:ext cx="8856662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           </a:t>
            </a:r>
            <a:r>
              <a:rPr lang="it-IT" sz="2000" i="1">
                <a:solidFill>
                  <a:srgbClr val="000000"/>
                </a:solidFill>
                <a:latin typeface="Calibri" charset="0"/>
                <a:cs typeface="Arial" charset="0"/>
              </a:rPr>
              <a:t>                      </a:t>
            </a:r>
            <a:r>
              <a:rPr lang="it-IT" sz="2000" b="1" i="1">
                <a:solidFill>
                  <a:srgbClr val="000000"/>
                </a:solidFill>
                <a:latin typeface="Calibri" charset="0"/>
                <a:cs typeface="Arial" charset="0"/>
              </a:rPr>
              <a:t>TUNICA ALBUGINEA PLICATION (TAP)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 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44463" y="2232025"/>
            <a:ext cx="8856662" cy="3311525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Caratteristiche e risultati funzionali: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</a:t>
            </a:r>
            <a:r>
              <a:rPr lang="it-IT" sz="1600">
                <a:solidFill>
                  <a:srgbClr val="000000"/>
                </a:solidFill>
                <a:latin typeface="Calibri" charset="0"/>
              </a:rPr>
              <a:t>Il tessuto cavernoso sottostante non viene coinvolto, il che è pensato per ridurre il rischio di DE postperatorio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</a:rPr>
              <a:t>- Le fibre longitudinali tra le due incisioni trasversali vengono escluse in modo da ridurre l'estensione della plicazione. 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</a:rPr>
              <a:t>- Questa procedura viene eseguita con una singola sutura permanente centrale (2-0 Tevdek suture, Teleflex Medical, Research Triangle Park, NC o TiCron, Medline, Mundelein, IL) seguita poi da una sutura assorbibile (3-0 polidioxanone [PDS], Ethicon, Somerville, NJ) secondo Lembert per ridurre la percezione della plicazione e dei nodi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600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200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200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shortening procedures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1152525"/>
            <a:ext cx="8450263" cy="5678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31800" y="1531938"/>
            <a:ext cx="7991475" cy="5651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    PENILE LENGTHENING PROCEDURES</a:t>
            </a:r>
          </a:p>
          <a:p>
            <a:pPr lvl="4" indent="-222250" algn="ctr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641350" indent="-525463" algn="ctr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endParaRPr lang="it-IT" sz="28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7338" y="2592388"/>
            <a:ext cx="8712200" cy="352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Le procedure di allungamento della tunica albuginea comportano un'incisione sul lato corto (concavo) della stessa per aumentare la lunghezza di questo lato, creando un difetto tunico, coperto da un innesto.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La rimozione della placca tuttavia può essere associata ad elevati tassi di DE postoperatorio (fino al 25%) a causa di fughe venose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Dalkin BL, et al. Venogenic impotence following dermal graft repair for Peyronie’s disease. J Urol 1991 146(3): p. 849-51. 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Nonostante ottimi risultati chirurgici iniziali, la contrattura dell'innesto e gli insuccessi a lungo termine hanno portato ad un tasso di reintervento del 17%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Kadioglu A, et al. Surgical treatment of Peyronie’s disease: a critical analysis. Eur Urol 2006 50(2): p. 235-48.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0175" y="1162050"/>
            <a:ext cx="8890000" cy="5651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             PENILE LENGTHENING PROCEDURES</a:t>
            </a:r>
          </a:p>
          <a:p>
            <a:pPr lvl="4" indent="-222250" algn="ctr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641350" indent="-525463" algn="ctr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endParaRPr lang="it-IT" sz="28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4463" y="1944688"/>
            <a:ext cx="8856662" cy="4608512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INDICAZIONI: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Curvatura peniena  &gt; 50-60°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Notevole grado di calcificazione delle placche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Buone erezioni preoperatorie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</a:rPr>
              <a:t>PREDITTORI DI DE POSTOPERATORIO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Età maggiore di 55 anni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Disfunzione veno-occlusiva cavernosa all'ecodoppler con un indice di resistenza inferiore a 0.80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Ampio difetto di tunica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Curvatura ventrale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400">
                <a:solidFill>
                  <a:srgbClr val="000000"/>
                </a:solidFill>
                <a:latin typeface="Calibri" charset="0"/>
              </a:rPr>
              <a:t>- Curvatura maggiore di 60°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</a:rPr>
              <a:t>Levine LA, Greenfield JM, Estrada CR. Erectile dysfunction following surgical correction of Peyronie’s disease and a pilot study of the use of sildenafil citrate rehabilitation for postoperative erectile dysfunction. J Sex Med 2005;2(2):241–7.</a:t>
            </a:r>
          </a:p>
          <a:p>
            <a:pPr marL="1173163" lvl="1" indent="-592138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sz="1200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it-IT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  <a:p>
            <a:pPr marL="431800" indent="-307975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it-IT" b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2303463"/>
            <a:ext cx="1871663" cy="180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5338763"/>
            <a:ext cx="9144000" cy="1028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</a:rPr>
              <a:t>Intervento di plicatura comporta accorciamento (per esempio incurvamento 60°=2 cm)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</a:rPr>
              <a:t>Penile lengthening procedures comportano</a:t>
            </a:r>
            <a:r>
              <a:rPr lang="it-IT" sz="2000" b="1">
                <a:solidFill>
                  <a:srgbClr val="000000"/>
                </a:solidFill>
              </a:rPr>
              <a:t> </a:t>
            </a:r>
            <a:r>
              <a:rPr lang="it-IT" sz="2000" b="1">
                <a:solidFill>
                  <a:srgbClr val="0084D1"/>
                </a:solidFill>
              </a:rPr>
              <a:t>allungamento funzionale fino a 2 cm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FF0000"/>
                </a:solidFill>
              </a:rPr>
              <a:t>Differenza delle 2 tecniche</a:t>
            </a:r>
            <a:r>
              <a:rPr lang="it-IT">
                <a:solidFill>
                  <a:srgbClr val="000000"/>
                </a:solidFill>
              </a:rPr>
              <a:t> per incurvamenti di 60° è di </a:t>
            </a:r>
            <a:r>
              <a:rPr lang="it-IT" sz="280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647700" y="1487488"/>
            <a:ext cx="6300788" cy="1609725"/>
          </a:xfrm>
          <a:prstGeom prst="downArrowCallout">
            <a:avLst>
              <a:gd name="adj1" fmla="val 97855"/>
              <a:gd name="adj2" fmla="val 97855"/>
              <a:gd name="adj3" fmla="val 16667"/>
              <a:gd name="adj4" fmla="val 66667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47700" y="1531938"/>
            <a:ext cx="6300788" cy="77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</a:rPr>
              <a:t>Un pene normale in erezione si allunga tra il 30 ed il 40% della  sua lunghezza. Un pene con IPP severa si allunga meno della metà della sua lunghezza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6408738"/>
            <a:ext cx="2000250" cy="287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3" y="3251200"/>
            <a:ext cx="4119562" cy="1931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sp>
        <p:nvSpPr>
          <p:cNvPr id="33793" name="Line 1"/>
          <p:cNvSpPr>
            <a:spLocks noChangeShapeType="1"/>
          </p:cNvSpPr>
          <p:nvPr/>
        </p:nvSpPr>
        <p:spPr bwMode="auto">
          <a:xfrm flipH="1">
            <a:off x="2874963" y="2087563"/>
            <a:ext cx="1017587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55763" y="2663825"/>
            <a:ext cx="1117600" cy="34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</a:rPr>
              <a:t>Doppia Y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4608513" y="2087563"/>
            <a:ext cx="936625" cy="43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16575" y="2655888"/>
            <a:ext cx="1309688" cy="34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</a:rPr>
              <a:t>Forma di H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941888" y="3168650"/>
            <a:ext cx="3049587" cy="93662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3159125"/>
            <a:ext cx="2376488" cy="1520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6335713"/>
            <a:ext cx="2000250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03238" y="1316038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	                            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PLAQUE INCISION AND GRAFTING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31800" y="5851525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		                            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 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PLAQUE EXCISION AND GRAFTING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276350"/>
            <a:ext cx="8207375" cy="470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188" y="219075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6408738"/>
            <a:ext cx="2000250" cy="287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49263" y="6048375"/>
            <a:ext cx="8783637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</a:rPr>
              <a:t>Tipi di grafts utilizzati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6335713"/>
            <a:ext cx="2000250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188" y="219075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2447925"/>
            <a:ext cx="8928100" cy="3816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17500" y="1584325"/>
            <a:ext cx="8339138" cy="1028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Tipi di gratfs a confronto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6335713"/>
            <a:ext cx="2000250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008063"/>
            <a:ext cx="4319587" cy="280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213" y="969963"/>
            <a:ext cx="4370387" cy="2867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44463" y="80963"/>
            <a:ext cx="8856662" cy="7112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Safenal graft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675" y="215900"/>
            <a:ext cx="1225550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3959225"/>
            <a:ext cx="4464050" cy="280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463" y="3959225"/>
            <a:ext cx="4319587" cy="280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503238"/>
            <a:ext cx="6791325" cy="1484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00" y="3068638"/>
            <a:ext cx="3629025" cy="314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62163" y="2112963"/>
            <a:ext cx="4459287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Prevalenza  3.2%  (142/4432)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2888" y="6508750"/>
            <a:ext cx="2395537" cy="30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5913"/>
            <a:ext cx="1228725" cy="881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1438" y="2708275"/>
            <a:ext cx="3487737" cy="3563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6335713"/>
            <a:ext cx="2000250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Penile lengthening procedures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219075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31800" y="1306513"/>
            <a:ext cx="7991475" cy="5651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                  EGIDIO TECHNIQUE</a:t>
            </a:r>
          </a:p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2057400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endParaRPr lang="it-IT" sz="2800" b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" name="EGIDI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91680" y="2204864"/>
            <a:ext cx="5760640" cy="4320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463" y="4497388"/>
            <a:ext cx="8820150" cy="1624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98 pazienti: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Raddrizzamento completo e stabile 89%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Incurvamento residuo minimo stabilizzato 5%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Incurvamento per progressione malattia 6%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DE 6%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463" y="1223963"/>
            <a:ext cx="8374062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u="sng">
                <a:solidFill>
                  <a:srgbClr val="FF3333"/>
                </a:solidFill>
              </a:rPr>
              <a:t>Novità Cormio</a:t>
            </a:r>
            <a:r>
              <a:rPr lang="it-IT" b="1">
                <a:solidFill>
                  <a:srgbClr val="FF3333"/>
                </a:solidFill>
              </a:rPr>
              <a:t>:</a:t>
            </a:r>
            <a:r>
              <a:rPr lang="it-IT">
                <a:solidFill>
                  <a:srgbClr val="000000"/>
                </a:solidFill>
              </a:rPr>
              <a:t> modifica della procedura da escissione a sola incisione della placca con inserzione del patch di mucosa buccale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4463" y="2205038"/>
            <a:ext cx="8640762" cy="858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15 pazienti: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084D1"/>
                </a:solidFill>
              </a:rPr>
              <a:t>no complicanze, raddrizzamento 100%, media 1.8 cm di allungamento dal lato affetto, assenza recidive o DE, soddisfazione 93% pz e 100% partner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4450" y="3757613"/>
            <a:ext cx="8718550" cy="60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u="sng">
                <a:solidFill>
                  <a:srgbClr val="FF3333"/>
                </a:solidFill>
              </a:rPr>
              <a:t>Novità Djinovic:</a:t>
            </a:r>
            <a:r>
              <a:rPr lang="it-IT" u="sng">
                <a:solidFill>
                  <a:srgbClr val="FF3333"/>
                </a:solidFill>
              </a:rPr>
              <a:t> </a:t>
            </a:r>
            <a:r>
              <a:rPr lang="it-IT">
                <a:solidFill>
                  <a:srgbClr val="000000"/>
                </a:solidFill>
              </a:rPr>
              <a:t>incisione di  placca secondo Paulo Egidio e grafting con pericardio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</a:rPr>
              <a:t>bovino (Tutoplast-Pericardium)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47813" y="6453188"/>
            <a:ext cx="3455987" cy="2159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30175" y="1795463"/>
            <a:ext cx="8582025" cy="29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000000"/>
                </a:solidFill>
              </a:rPr>
              <a:t>“Surgical treatment of Peyronie’s disease by plaque incision and grafting with buccal mucosa” Eur Urol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6513" y="4360863"/>
            <a:ext cx="8726487" cy="29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“Penile corporoplasty in Peyronie’s disease: which tecnique, wich graft?” </a:t>
            </a:r>
            <a:r>
              <a:rPr lang="it-IT" sz="1400" i="1">
                <a:solidFill>
                  <a:srgbClr val="000000"/>
                </a:solidFill>
              </a:rPr>
              <a:t>Rados Djinovic – Curr Opin in Urol</a:t>
            </a:r>
            <a:r>
              <a:rPr lang="it-IT" sz="1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184775"/>
            <a:ext cx="1692275" cy="158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35713"/>
            <a:ext cx="1150937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Quali novità</a:t>
            </a:r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220663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728788"/>
            <a:ext cx="8423275" cy="3251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939" name="AutoShape 3"/>
          <p:cNvSpPr>
            <a:spLocks noChangeAspect="1" noChangeArrowheads="1"/>
          </p:cNvSpPr>
          <p:nvPr/>
        </p:nvSpPr>
        <p:spPr bwMode="auto">
          <a:xfrm>
            <a:off x="7343775" y="220663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35713"/>
            <a:ext cx="1150937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6263" y="5346700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 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TUNICAL SHORTENING PROCEDURES VS TUNICAL LENGTHENING PROCEDURES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Tecniche a confronto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220663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/>
              <a:t>24/04/17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6335713"/>
            <a:ext cx="1150938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Impianto di protesi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20663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44463" y="1439863"/>
            <a:ext cx="8856662" cy="1141412"/>
          </a:xfrm>
          <a:prstGeom prst="rect">
            <a:avLst/>
          </a:prstGeom>
          <a:solidFill>
            <a:srgbClr val="FFFFFF">
              <a:alpha val="45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L'impianto di protesi è riservato a quei pazienti affetti da La Peyronie complicato da DE, specialmente nei non responders alla terapia con PDE5i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Langston JP, et al. Peyronie disease: plication or grafting. Urol Clin North Am 2011 38(2): p. 207-16. </a:t>
            </a:r>
          </a:p>
          <a:p>
            <a:pPr algn="just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i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0663" y="2540000"/>
            <a:ext cx="8734425" cy="3063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marL="214313" indent="-214313" algn="just" hangingPunct="1">
              <a:buSzPct val="45000"/>
              <a:buFont typeface="Wingdings" charset="0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In passato protesi semirigide allo scopo di:</a:t>
            </a: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offrire sosegno al pene </a:t>
            </a: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opposizione all'evoluzione fibrosa della malattia</a:t>
            </a: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it-IT">
              <a:solidFill>
                <a:srgbClr val="000000"/>
              </a:solidFill>
              <a:latin typeface="Calibri" charset="0"/>
            </a:endParaRP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SCARSA SODDISFAZIONE DEL PAZIENTE: pene costantemente semirigido</a:t>
            </a: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it-IT" sz="2200">
              <a:solidFill>
                <a:srgbClr val="000000"/>
              </a:solidFill>
              <a:latin typeface="Calibri" charset="0"/>
            </a:endParaRPr>
          </a:p>
          <a:p>
            <a:pPr marL="214313" indent="-214313" algn="just" hangingPunct="1">
              <a:buSzPct val="45000"/>
              <a:buFont typeface="Wingdings" charset="0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Oggi: </a:t>
            </a: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it-IT">
              <a:solidFill>
                <a:srgbClr val="000000"/>
              </a:solidFill>
              <a:latin typeface="Calibri" charset="0"/>
            </a:endParaRP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         - protesi soffici                                                         - protesi idrauliche tricomponenti</a:t>
            </a: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it-IT" sz="2200">
              <a:solidFill>
                <a:srgbClr val="000000"/>
              </a:solidFill>
              <a:latin typeface="Calibri" charset="0"/>
            </a:endParaRPr>
          </a:p>
          <a:p>
            <a:pPr marL="214313" indent="-214313" algn="just" hangingPunct="1">
              <a:buClrTx/>
              <a:buFontTx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it-IT" sz="2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3" y="5184775"/>
            <a:ext cx="2619375" cy="143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8013" y="4967288"/>
            <a:ext cx="1871662" cy="180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4463" y="3455988"/>
            <a:ext cx="8856662" cy="600075"/>
          </a:xfrm>
          <a:prstGeom prst="rect">
            <a:avLst/>
          </a:prstGeom>
          <a:solidFill>
            <a:srgbClr val="FFFFFF">
              <a:alpha val="45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Nuova tecnica di "sliding" per permettere allungamento e allargamento del pene </a:t>
            </a:r>
            <a:r>
              <a:rPr lang="it-IT" b="1">
                <a:solidFill>
                  <a:srgbClr val="000000"/>
                </a:solidFill>
                <a:latin typeface="Calibri" charset="0"/>
              </a:rPr>
              <a:t>senza grafting</a:t>
            </a:r>
            <a:r>
              <a:rPr lang="it-IT">
                <a:solidFill>
                  <a:srgbClr val="000000"/>
                </a:solidFill>
                <a:latin typeface="Calibri" charset="0"/>
              </a:rPr>
              <a:t> durante le procedure di rimodellamento dopo impianto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5900" y="1223963"/>
            <a:ext cx="8783638" cy="54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i="1">
                <a:solidFill>
                  <a:srgbClr val="000000"/>
                </a:solidFill>
                <a:latin typeface="Calibri" charset="0"/>
              </a:rPr>
              <a:t>Egydio</a:t>
            </a:r>
            <a:r>
              <a:rPr lang="it-IT" sz="1600" i="1">
                <a:solidFill>
                  <a:srgbClr val="000000"/>
                </a:solidFill>
                <a:latin typeface="Calibri" charset="0"/>
              </a:rPr>
              <a:t> PH, </a:t>
            </a:r>
            <a:r>
              <a:rPr lang="it-IT" sz="1600" b="1" i="1">
                <a:solidFill>
                  <a:srgbClr val="000000"/>
                </a:solidFill>
                <a:latin typeface="Calibri" charset="0"/>
              </a:rPr>
              <a:t>Kuehhas</a:t>
            </a:r>
            <a:r>
              <a:rPr lang="it-IT" sz="1600" i="1">
                <a:solidFill>
                  <a:srgbClr val="000000"/>
                </a:solidFill>
                <a:latin typeface="Calibri" charset="0"/>
              </a:rPr>
              <a:t> FE. Penile lengthening and widening without grafting according to a modified 'sliding' technique. BJU Int. 2015; 116: 965-972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7338" y="1957388"/>
            <a:ext cx="8496300" cy="995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</a:rPr>
              <a:t>Rolle L, Falcone M, Ceruti C, Timpano M, Sedigh O, Ralph DJ, et al. A prospective multicentric international study on the surgical outcomes and patients' satisfaction rates of the 'sliding' technique for end-stage Peyronie's disease with severe shortening of the penis and erectile dysfunction. BJU Int. 2015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0013" y="4837113"/>
            <a:ext cx="8999537" cy="113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POSSIBILI COMPLICANZE: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alti rischi di infezione </a:t>
            </a:r>
          </a:p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perdita di sensibilità del glande a causa del necessario smembramento del pene e della complessa procedura chirurgica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03488" y="90488"/>
            <a:ext cx="3576637" cy="430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Novità di tecniche di sliding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Nuove tecniche di sliding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220663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Nuove tecniche di sliding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188" y="220663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31800" y="1460500"/>
            <a:ext cx="7991475" cy="5651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000" b="1">
                <a:solidFill>
                  <a:srgbClr val="000000"/>
                </a:solidFill>
                <a:latin typeface="Calibri" charset="0"/>
              </a:rPr>
              <a:t>      MODIFIED SLIDING TECHNIQUE</a:t>
            </a:r>
          </a:p>
          <a:p>
            <a:pPr lvl="4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it-IT" sz="2800" b="1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2057400" indent="-222250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endParaRPr lang="it-IT" sz="2800" b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" name="SLIDING MODIFICA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2348880"/>
            <a:ext cx="5760640" cy="4320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Summary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220663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3" y="1295400"/>
            <a:ext cx="7935912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31800" y="5472113"/>
            <a:ext cx="7991475" cy="628650"/>
          </a:xfrm>
          <a:prstGeom prst="rect">
            <a:avLst/>
          </a:prstGeom>
          <a:solidFill>
            <a:srgbClr val="FFFFFF"/>
          </a:solidFill>
          <a:ln w="25560" cap="flat">
            <a:solidFill>
              <a:srgbClr val="0084D1"/>
            </a:solidFill>
            <a:round/>
            <a:headEnd/>
            <a:tailEnd/>
          </a:ln>
          <a:effectLst/>
        </p:spPr>
        <p:txBody>
          <a:bodyPr/>
          <a:lstStyle/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i="1">
                <a:solidFill>
                  <a:srgbClr val="000000"/>
                </a:solidFill>
                <a:latin typeface="Calibri" charset="0"/>
                <a:cs typeface="Arial" charset="0"/>
              </a:rPr>
              <a:t>	 </a:t>
            </a: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                       RACCOMANDAZIONI EAU E LIVELLI DI EVIDENZA</a:t>
            </a:r>
            <a:r>
              <a:rPr lang="it-IT" sz="20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sz="16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marL="639763" indent="-528638" algn="just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447675" algn="l"/>
                <a:tab pos="639763" algn="l"/>
                <a:tab pos="890588" algn="l"/>
                <a:tab pos="1339850" algn="l"/>
                <a:tab pos="1789113" algn="l"/>
                <a:tab pos="2239963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sz="1600" b="1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1163" y="80963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/>
              <a:t>IDEA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 Indicazioni alla chirurgia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463" y="1368425"/>
            <a:ext cx="8640762" cy="1655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Anche se il trattamento conservativo per la malattia di Peyronie dovrebbe risolvere le erezioni dolorose nella maggior parte degli uomini, solo una piccola percentuale sperimenterà un raddrizzamento significativo del pene.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i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Montorsi F, et al. Summary of the recommendations on sexual dysfunctions in men.  J Sex Med 2010 7(11): p. 3572-88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>
                <a:solidFill>
                  <a:srgbClr val="000000"/>
                </a:solidFill>
                <a:latin typeface="Calibri" charset="0"/>
                <a:cs typeface="Arial" charset="0"/>
              </a:rPr>
              <a:t> 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i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  <a:cs typeface="Arial" charset="0"/>
              </a:rPr>
              <a:t>INDICAZIONI: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Lo scopo dell'intervento è quello di correggere la curvatura e di consentire un rapporto soddisfacente. La chirurgia è indicata nei pazienti in cui la curvatura del pene non consente un rapporto soddisfacente ed è associata a disturbi sessuali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4463" y="4608513"/>
            <a:ext cx="4248150" cy="2519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I pazienti devono presentare una malattia stabile da almeno 3 mesi, anche se è stato suggerito un periodo di almeno 6-12 mesi</a:t>
            </a: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i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i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Kendirci M, et al. Critical analysis of surgery for Peyronie’s disease. Curr Opin Urol 2004 14(6):  p. 381-8</a:t>
            </a:r>
            <a:r>
              <a:rPr lang="it-IT" sz="1600" b="1" i="1">
                <a:solidFill>
                  <a:srgbClr val="000000"/>
                </a:solidFill>
                <a:latin typeface="Calibri" charset="0"/>
                <a:cs typeface="Arial" charset="0"/>
              </a:rPr>
              <a:t>.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3959225"/>
            <a:ext cx="4319587" cy="244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5900" y="1481138"/>
            <a:ext cx="8712200" cy="3163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Momento fondamentale è il colloquio con il paziente. Questi dovrebbe capire che l'obiettivo dell'intervento chirurgico è quello di rendere il pene "funzionalmente rettilineo", termine con il quale viene definita generalmente una curvatura residua di 20 gradi o meno.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Ralph D, Gonzalez-Cadavid N, Mirone V, et al. The management of Peyronie’s disease: evidence-based 2010 guidelines. J Sex Med 2010;7(7):2359–74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Calibri" charset="0"/>
                <a:cs typeface="Arial" charset="0"/>
              </a:rPr>
              <a:t>L'Associazione europea di Urologia (EAU), definisce invece come correzione di curvatura efficace una deformità residua di 15 gradi o meno  </a:t>
            </a:r>
          </a:p>
          <a:p>
            <a:pPr algn="just" hangingPunct="1">
              <a:lnSpc>
                <a:spcPct val="104000"/>
              </a:lnSpc>
              <a:spcBef>
                <a:spcPts val="888"/>
              </a:spcBef>
              <a:spcAft>
                <a:spcPts val="8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i="1">
                <a:solidFill>
                  <a:srgbClr val="000000"/>
                </a:solidFill>
                <a:latin typeface="Calibri" charset="0"/>
                <a:cs typeface="Arial" charset="0"/>
              </a:rPr>
              <a:t>Hatzimouratidis K, Eardley I, Giuliano F, et al. European Association of Urology. EAU guidelines on penile curvature. Eur Urol 2012;62(3): 543–52.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9725" y="4814888"/>
            <a:ext cx="3168650" cy="1738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spect="1" noChangeArrowheads="1"/>
          </p:cNvSpPr>
          <p:nvPr/>
        </p:nvSpPr>
        <p:spPr bwMode="auto">
          <a:xfrm>
            <a:off x="474663" y="2205038"/>
            <a:ext cx="2687637" cy="30241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14625" y="1311275"/>
            <a:ext cx="3405188" cy="34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Un buon colloquio con il paziente...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89300" y="2139950"/>
            <a:ext cx="5565775" cy="884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Tempo di insorgenza della malattia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92475" y="3632200"/>
            <a:ext cx="4246563" cy="884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Difficoltà di penetrazione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92475" y="3024188"/>
            <a:ext cx="2019300" cy="487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Dolore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292475" y="4516438"/>
            <a:ext cx="6243638" cy="884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Importanza della malattia per il paziente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198938" y="6062663"/>
            <a:ext cx="4008437" cy="344487"/>
          </a:xfrm>
          <a:prstGeom prst="rect">
            <a:avLst/>
          </a:prstGeom>
          <a:solidFill>
            <a:srgbClr val="FFC0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Condizionano la scelta terapeutica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15900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205038"/>
            <a:ext cx="3024188" cy="30241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l="9502" r="9885" b="6917"/>
          <a:stretch>
            <a:fillRect/>
          </a:stretch>
        </p:blipFill>
        <p:spPr bwMode="auto">
          <a:xfrm>
            <a:off x="144463" y="2087563"/>
            <a:ext cx="3527425" cy="3252787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655888" y="1143000"/>
            <a:ext cx="3392487" cy="657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solidFill>
                  <a:srgbClr val="000000"/>
                </a:solidFill>
                <a:latin typeface="Calibri" charset="0"/>
              </a:rPr>
              <a:t>Cosa valutare?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82988" y="2133600"/>
            <a:ext cx="4818062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Misurazione del pene in streching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641725" y="4076700"/>
            <a:ext cx="3681413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Misurazione della placca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86163" y="2781300"/>
            <a:ext cx="4749800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Misurazione del pene in erezione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540125" y="3429000"/>
            <a:ext cx="5551488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457200" indent="-455613" hangingPunct="1">
              <a:buSzPct val="45000"/>
              <a:buFont typeface="Wingdings" charset="0"/>
              <a:buChar char="ü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Grado di curvatura del pene in erezione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271963" y="5688013"/>
            <a:ext cx="4008437" cy="344487"/>
          </a:xfrm>
          <a:prstGeom prst="rect">
            <a:avLst/>
          </a:prstGeom>
          <a:solidFill>
            <a:srgbClr val="FFC0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Condizionano la scelta terapeutica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188" y="217488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188" y="217488"/>
            <a:ext cx="14398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7892" t="18916" r="8067" b="6943"/>
          <a:stretch>
            <a:fillRect/>
          </a:stretch>
        </p:blipFill>
        <p:spPr bwMode="auto">
          <a:xfrm>
            <a:off x="61913" y="1368425"/>
            <a:ext cx="4257675" cy="5432425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49775" y="1282700"/>
            <a:ext cx="4378325" cy="1309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000000"/>
                </a:solidFill>
                <a:latin typeface="Calibri" charset="0"/>
              </a:rPr>
              <a:t>IIEF-5 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Non validato in modo specifico nei pazienti con IPP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35488" y="3024188"/>
            <a:ext cx="4533900" cy="822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000000"/>
                </a:solidFill>
                <a:latin typeface="Calibri" charset="0"/>
              </a:rPr>
              <a:t>La valutazione della disfunzione erettile è mandatoria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08513" y="4679950"/>
            <a:ext cx="4319587" cy="365125"/>
          </a:xfrm>
          <a:prstGeom prst="rect">
            <a:avLst/>
          </a:prstGeom>
          <a:solidFill>
            <a:srgbClr val="FFC000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>
                <a:solidFill>
                  <a:srgbClr val="000000"/>
                </a:solidFill>
                <a:latin typeface="Calibri" charset="0"/>
              </a:rPr>
              <a:t>Condiziona la scelta terapeutica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0675" y="863600"/>
            <a:ext cx="8347075" cy="1450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4000" b="1">
              <a:solidFill>
                <a:srgbClr val="000000"/>
              </a:solidFill>
              <a:latin typeface="Calibri" charset="0"/>
            </a:endParaRP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AUTOFOTOGRAFIA </a:t>
            </a:r>
          </a:p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0000"/>
                </a:solidFill>
                <a:latin typeface="Calibri" charset="0"/>
              </a:rPr>
              <a:t>DEL PENE IN EREZIONE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2789238"/>
            <a:ext cx="5524500" cy="34036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44463" y="80963"/>
            <a:ext cx="8856662" cy="927100"/>
          </a:xfrm>
          <a:prstGeom prst="roundRect">
            <a:avLst>
              <a:gd name="adj" fmla="val 167"/>
            </a:avLst>
          </a:prstGeom>
          <a:solidFill>
            <a:srgbClr val="0084D1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i="1">
                <a:solidFill>
                  <a:srgbClr val="FFFFFF"/>
                </a:solidFill>
              </a:rPr>
              <a:t>Indicazioni alla chirurgia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17488"/>
            <a:ext cx="1439863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ltimo IPP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ultimo IPP</Template>
  <TotalTime>2</TotalTime>
  <Words>1886</Words>
  <Application>Microsoft Office PowerPoint</Application>
  <PresentationFormat>Presentazione su schermo (4:3)</PresentationFormat>
  <Paragraphs>300</Paragraphs>
  <Slides>36</Slides>
  <Notes>36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36</vt:i4>
      </vt:variant>
    </vt:vector>
  </HeadingPairs>
  <TitlesOfParts>
    <vt:vector size="48" baseType="lpstr">
      <vt:lpstr>Times New Roman</vt:lpstr>
      <vt:lpstr>Calibri</vt:lpstr>
      <vt:lpstr>Microsoft YaHei</vt:lpstr>
      <vt:lpstr>Arial</vt:lpstr>
      <vt:lpstr>Lucida Sans Unicode</vt:lpstr>
      <vt:lpstr>Wingdings</vt:lpstr>
      <vt:lpstr>ultimo IPP</vt:lpstr>
      <vt:lpstr>Tema di Office</vt:lpstr>
      <vt:lpstr>Tema di Office</vt:lpstr>
      <vt:lpstr>Tema di Office</vt:lpstr>
      <vt:lpstr>Tema di Office</vt:lpstr>
      <vt:lpstr>Tema di Office</vt:lpstr>
      <vt:lpstr>Diapositiva 1</vt:lpstr>
      <vt:lpstr>Diapositiva 2</vt:lpstr>
      <vt:lpstr>Diapositiva 3</vt:lpstr>
      <vt:lpstr>IDEA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augusto</dc:creator>
  <cp:lastModifiedBy>augusto</cp:lastModifiedBy>
  <cp:revision>1</cp:revision>
  <cp:lastPrinted>1601-01-01T00:00:00Z</cp:lastPrinted>
  <dcterms:created xsi:type="dcterms:W3CDTF">2017-06-15T07:49:28Z</dcterms:created>
  <dcterms:modified xsi:type="dcterms:W3CDTF">2017-06-15T07:52:01Z</dcterms:modified>
</cp:coreProperties>
</file>